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71" r:id="rId6"/>
    <p:sldId id="269" r:id="rId7"/>
    <p:sldId id="270" r:id="rId8"/>
    <p:sldId id="261" r:id="rId9"/>
    <p:sldId id="275" r:id="rId10"/>
    <p:sldId id="274" r:id="rId11"/>
    <p:sldId id="273" r:id="rId12"/>
    <p:sldId id="272" r:id="rId13"/>
    <p:sldId id="263" r:id="rId14"/>
    <p:sldId id="260" r:id="rId15"/>
    <p:sldId id="279" r:id="rId16"/>
    <p:sldId id="278" r:id="rId17"/>
    <p:sldId id="276" r:id="rId18"/>
    <p:sldId id="277" r:id="rId19"/>
    <p:sldId id="262" r:id="rId20"/>
    <p:sldId id="283" r:id="rId21"/>
    <p:sldId id="282" r:id="rId22"/>
    <p:sldId id="281" r:id="rId23"/>
    <p:sldId id="280" r:id="rId24"/>
    <p:sldId id="266" r:id="rId25"/>
    <p:sldId id="264" r:id="rId26"/>
    <p:sldId id="287" r:id="rId27"/>
    <p:sldId id="286" r:id="rId28"/>
    <p:sldId id="285" r:id="rId29"/>
    <p:sldId id="284" r:id="rId30"/>
    <p:sldId id="265" r:id="rId31"/>
    <p:sldId id="291" r:id="rId32"/>
    <p:sldId id="290" r:id="rId33"/>
    <p:sldId id="289" r:id="rId34"/>
    <p:sldId id="288" r:id="rId35"/>
    <p:sldId id="267" r:id="rId36"/>
    <p:sldId id="294" r:id="rId37"/>
    <p:sldId id="293" r:id="rId38"/>
    <p:sldId id="292" r:id="rId39"/>
    <p:sldId id="268"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897" autoAdjust="0"/>
    <p:restoredTop sz="94660"/>
  </p:normalViewPr>
  <p:slideViewPr>
    <p:cSldViewPr snapToGrid="0">
      <p:cViewPr varScale="1">
        <p:scale>
          <a:sx n="72" d="100"/>
          <a:sy n="72" d="100"/>
        </p:scale>
        <p:origin x="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589754E0-FEFF-46B6-A131-99E585A39656}" type="datetimeFigureOut">
              <a:rPr lang="nl-NL" smtClean="0"/>
              <a:t>13-12-2017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86A7FDC-84E2-408A-8531-9FA3C7F48738}" type="slidenum">
              <a:rPr lang="nl-NL" smtClean="0"/>
              <a:t>‹nr.›</a:t>
            </a:fld>
            <a:endParaRPr lang="nl-NL"/>
          </a:p>
        </p:txBody>
      </p:sp>
    </p:spTree>
    <p:extLst>
      <p:ext uri="{BB962C8B-B14F-4D97-AF65-F5344CB8AC3E}">
        <p14:creationId xmlns:p14="http://schemas.microsoft.com/office/powerpoint/2010/main" val="1697487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589754E0-FEFF-46B6-A131-99E585A39656}" type="datetimeFigureOut">
              <a:rPr lang="nl-NL" smtClean="0"/>
              <a:t>13-12-2017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86A7FDC-84E2-408A-8531-9FA3C7F48738}" type="slidenum">
              <a:rPr lang="nl-NL" smtClean="0"/>
              <a:t>‹nr.›</a:t>
            </a:fld>
            <a:endParaRPr lang="nl-NL"/>
          </a:p>
        </p:txBody>
      </p:sp>
    </p:spTree>
    <p:extLst>
      <p:ext uri="{BB962C8B-B14F-4D97-AF65-F5344CB8AC3E}">
        <p14:creationId xmlns:p14="http://schemas.microsoft.com/office/powerpoint/2010/main" val="4121738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589754E0-FEFF-46B6-A131-99E585A39656}" type="datetimeFigureOut">
              <a:rPr lang="nl-NL" smtClean="0"/>
              <a:t>13-12-2017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86A7FDC-84E2-408A-8531-9FA3C7F48738}"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63152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589754E0-FEFF-46B6-A131-99E585A39656}" type="datetimeFigureOut">
              <a:rPr lang="nl-NL" smtClean="0"/>
              <a:t>13-12-2017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86A7FDC-84E2-408A-8531-9FA3C7F48738}" type="slidenum">
              <a:rPr lang="nl-NL" smtClean="0"/>
              <a:t>‹nr.›</a:t>
            </a:fld>
            <a:endParaRPr lang="nl-NL"/>
          </a:p>
        </p:txBody>
      </p:sp>
    </p:spTree>
    <p:extLst>
      <p:ext uri="{BB962C8B-B14F-4D97-AF65-F5344CB8AC3E}">
        <p14:creationId xmlns:p14="http://schemas.microsoft.com/office/powerpoint/2010/main" val="29247479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589754E0-FEFF-46B6-A131-99E585A39656}" type="datetimeFigureOut">
              <a:rPr lang="nl-NL" smtClean="0"/>
              <a:t>13-12-2017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86A7FDC-84E2-408A-8531-9FA3C7F48738}"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99825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589754E0-FEFF-46B6-A131-99E585A39656}" type="datetimeFigureOut">
              <a:rPr lang="nl-NL" smtClean="0"/>
              <a:t>13-12-2017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86A7FDC-84E2-408A-8531-9FA3C7F48738}" type="slidenum">
              <a:rPr lang="nl-NL" smtClean="0"/>
              <a:t>‹nr.›</a:t>
            </a:fld>
            <a:endParaRPr lang="nl-NL"/>
          </a:p>
        </p:txBody>
      </p:sp>
    </p:spTree>
    <p:extLst>
      <p:ext uri="{BB962C8B-B14F-4D97-AF65-F5344CB8AC3E}">
        <p14:creationId xmlns:p14="http://schemas.microsoft.com/office/powerpoint/2010/main" val="503939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89754E0-FEFF-46B6-A131-99E585A39656}" type="datetimeFigureOut">
              <a:rPr lang="nl-NL" smtClean="0"/>
              <a:t>13-12-2017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86A7FDC-84E2-408A-8531-9FA3C7F48738}" type="slidenum">
              <a:rPr lang="nl-NL" smtClean="0"/>
              <a:t>‹nr.›</a:t>
            </a:fld>
            <a:endParaRPr lang="nl-NL"/>
          </a:p>
        </p:txBody>
      </p:sp>
    </p:spTree>
    <p:extLst>
      <p:ext uri="{BB962C8B-B14F-4D97-AF65-F5344CB8AC3E}">
        <p14:creationId xmlns:p14="http://schemas.microsoft.com/office/powerpoint/2010/main" val="3145692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89754E0-FEFF-46B6-A131-99E585A39656}" type="datetimeFigureOut">
              <a:rPr lang="nl-NL" smtClean="0"/>
              <a:t>13-12-2017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86A7FDC-84E2-408A-8531-9FA3C7F48738}" type="slidenum">
              <a:rPr lang="nl-NL" smtClean="0"/>
              <a:t>‹nr.›</a:t>
            </a:fld>
            <a:endParaRPr lang="nl-NL"/>
          </a:p>
        </p:txBody>
      </p:sp>
    </p:spTree>
    <p:extLst>
      <p:ext uri="{BB962C8B-B14F-4D97-AF65-F5344CB8AC3E}">
        <p14:creationId xmlns:p14="http://schemas.microsoft.com/office/powerpoint/2010/main" val="1781076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89754E0-FEFF-46B6-A131-99E585A39656}" type="datetimeFigureOut">
              <a:rPr lang="nl-NL" smtClean="0"/>
              <a:t>13-12-2017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86A7FDC-84E2-408A-8531-9FA3C7F48738}" type="slidenum">
              <a:rPr lang="nl-NL" smtClean="0"/>
              <a:t>‹nr.›</a:t>
            </a:fld>
            <a:endParaRPr lang="nl-NL"/>
          </a:p>
        </p:txBody>
      </p:sp>
    </p:spTree>
    <p:extLst>
      <p:ext uri="{BB962C8B-B14F-4D97-AF65-F5344CB8AC3E}">
        <p14:creationId xmlns:p14="http://schemas.microsoft.com/office/powerpoint/2010/main" val="1838833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589754E0-FEFF-46B6-A131-99E585A39656}" type="datetimeFigureOut">
              <a:rPr lang="nl-NL" smtClean="0"/>
              <a:t>13-12-2017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86A7FDC-84E2-408A-8531-9FA3C7F48738}" type="slidenum">
              <a:rPr lang="nl-NL" smtClean="0"/>
              <a:t>‹nr.›</a:t>
            </a:fld>
            <a:endParaRPr lang="nl-NL"/>
          </a:p>
        </p:txBody>
      </p:sp>
    </p:spTree>
    <p:extLst>
      <p:ext uri="{BB962C8B-B14F-4D97-AF65-F5344CB8AC3E}">
        <p14:creationId xmlns:p14="http://schemas.microsoft.com/office/powerpoint/2010/main" val="1835228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589754E0-FEFF-46B6-A131-99E585A39656}" type="datetimeFigureOut">
              <a:rPr lang="nl-NL" smtClean="0"/>
              <a:t>13-12-2017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86A7FDC-84E2-408A-8531-9FA3C7F48738}" type="slidenum">
              <a:rPr lang="nl-NL" smtClean="0"/>
              <a:t>‹nr.›</a:t>
            </a:fld>
            <a:endParaRPr lang="nl-NL"/>
          </a:p>
        </p:txBody>
      </p:sp>
    </p:spTree>
    <p:extLst>
      <p:ext uri="{BB962C8B-B14F-4D97-AF65-F5344CB8AC3E}">
        <p14:creationId xmlns:p14="http://schemas.microsoft.com/office/powerpoint/2010/main" val="3841665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89754E0-FEFF-46B6-A131-99E585A39656}" type="datetimeFigureOut">
              <a:rPr lang="nl-NL" smtClean="0"/>
              <a:t>13-12-2017</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86A7FDC-84E2-408A-8531-9FA3C7F48738}" type="slidenum">
              <a:rPr lang="nl-NL" smtClean="0"/>
              <a:t>‹nr.›</a:t>
            </a:fld>
            <a:endParaRPr lang="nl-NL"/>
          </a:p>
        </p:txBody>
      </p:sp>
    </p:spTree>
    <p:extLst>
      <p:ext uri="{BB962C8B-B14F-4D97-AF65-F5344CB8AC3E}">
        <p14:creationId xmlns:p14="http://schemas.microsoft.com/office/powerpoint/2010/main" val="3445620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589754E0-FEFF-46B6-A131-99E585A39656}" type="datetimeFigureOut">
              <a:rPr lang="nl-NL" smtClean="0"/>
              <a:t>13-12-2017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86A7FDC-84E2-408A-8531-9FA3C7F48738}" type="slidenum">
              <a:rPr lang="nl-NL" smtClean="0"/>
              <a:t>‹nr.›</a:t>
            </a:fld>
            <a:endParaRPr lang="nl-NL"/>
          </a:p>
        </p:txBody>
      </p:sp>
    </p:spTree>
    <p:extLst>
      <p:ext uri="{BB962C8B-B14F-4D97-AF65-F5344CB8AC3E}">
        <p14:creationId xmlns:p14="http://schemas.microsoft.com/office/powerpoint/2010/main" val="4226244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9754E0-FEFF-46B6-A131-99E585A39656}" type="datetimeFigureOut">
              <a:rPr lang="nl-NL" smtClean="0"/>
              <a:t>13-12-2017</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186A7FDC-84E2-408A-8531-9FA3C7F48738}" type="slidenum">
              <a:rPr lang="nl-NL" smtClean="0"/>
              <a:t>‹nr.›</a:t>
            </a:fld>
            <a:endParaRPr lang="nl-NL"/>
          </a:p>
        </p:txBody>
      </p:sp>
    </p:spTree>
    <p:extLst>
      <p:ext uri="{BB962C8B-B14F-4D97-AF65-F5344CB8AC3E}">
        <p14:creationId xmlns:p14="http://schemas.microsoft.com/office/powerpoint/2010/main" val="29912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89754E0-FEFF-46B6-A131-99E585A39656}" type="datetimeFigureOut">
              <a:rPr lang="nl-NL" smtClean="0"/>
              <a:t>13-12-2017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86A7FDC-84E2-408A-8531-9FA3C7F48738}" type="slidenum">
              <a:rPr lang="nl-NL" smtClean="0"/>
              <a:t>‹nr.›</a:t>
            </a:fld>
            <a:endParaRPr lang="nl-NL"/>
          </a:p>
        </p:txBody>
      </p:sp>
    </p:spTree>
    <p:extLst>
      <p:ext uri="{BB962C8B-B14F-4D97-AF65-F5344CB8AC3E}">
        <p14:creationId xmlns:p14="http://schemas.microsoft.com/office/powerpoint/2010/main" val="2513045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589754E0-FEFF-46B6-A131-99E585A39656}" type="datetimeFigureOut">
              <a:rPr lang="nl-NL" smtClean="0"/>
              <a:t>13-12-2017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86A7FDC-84E2-408A-8531-9FA3C7F48738}" type="slidenum">
              <a:rPr lang="nl-NL" smtClean="0"/>
              <a:t>‹nr.›</a:t>
            </a:fld>
            <a:endParaRPr lang="nl-NL"/>
          </a:p>
        </p:txBody>
      </p:sp>
    </p:spTree>
    <p:extLst>
      <p:ext uri="{BB962C8B-B14F-4D97-AF65-F5344CB8AC3E}">
        <p14:creationId xmlns:p14="http://schemas.microsoft.com/office/powerpoint/2010/main" val="1723324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89754E0-FEFF-46B6-A131-99E585A39656}" type="datetimeFigureOut">
              <a:rPr lang="nl-NL" smtClean="0"/>
              <a:t>13-12-2017</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86A7FDC-84E2-408A-8531-9FA3C7F48738}" type="slidenum">
              <a:rPr lang="nl-NL" smtClean="0"/>
              <a:t>‹nr.›</a:t>
            </a:fld>
            <a:endParaRPr lang="nl-NL"/>
          </a:p>
        </p:txBody>
      </p:sp>
    </p:spTree>
    <p:extLst>
      <p:ext uri="{BB962C8B-B14F-4D97-AF65-F5344CB8AC3E}">
        <p14:creationId xmlns:p14="http://schemas.microsoft.com/office/powerpoint/2010/main" val="230268562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2F9A9C-D24D-420A-8ECE-1397B26B562D}"/>
              </a:ext>
            </a:extLst>
          </p:cNvPr>
          <p:cNvSpPr>
            <a:spLocks noGrp="1"/>
          </p:cNvSpPr>
          <p:nvPr>
            <p:ph type="ctrTitle"/>
          </p:nvPr>
        </p:nvSpPr>
        <p:spPr>
          <a:xfrm>
            <a:off x="-3591895" y="639139"/>
            <a:ext cx="7766936" cy="1646302"/>
          </a:xfrm>
        </p:spPr>
        <p:txBody>
          <a:bodyPr/>
          <a:lstStyle/>
          <a:p>
            <a:r>
              <a:rPr lang="nl-NL" dirty="0"/>
              <a:t>Gerbil </a:t>
            </a:r>
          </a:p>
        </p:txBody>
      </p:sp>
      <p:sp>
        <p:nvSpPr>
          <p:cNvPr id="3" name="Ondertitel 2">
            <a:extLst>
              <a:ext uri="{FF2B5EF4-FFF2-40B4-BE49-F238E27FC236}">
                <a16:creationId xmlns:a16="http://schemas.microsoft.com/office/drawing/2014/main" id="{4F485608-748C-4765-A275-DBAE811ECD8D}"/>
              </a:ext>
            </a:extLst>
          </p:cNvPr>
          <p:cNvSpPr>
            <a:spLocks noGrp="1"/>
          </p:cNvSpPr>
          <p:nvPr>
            <p:ph type="subTitle" idx="1"/>
          </p:nvPr>
        </p:nvSpPr>
        <p:spPr>
          <a:xfrm>
            <a:off x="7729503" y="2285441"/>
            <a:ext cx="2041204" cy="138840"/>
          </a:xfrm>
        </p:spPr>
        <p:txBody>
          <a:bodyPr>
            <a:normAutofit fontScale="25000" lnSpcReduction="20000"/>
          </a:bodyPr>
          <a:lstStyle/>
          <a:p>
            <a:endParaRPr lang="nl-NL" dirty="0"/>
          </a:p>
        </p:txBody>
      </p:sp>
      <p:pic>
        <p:nvPicPr>
          <p:cNvPr id="1036" name="Picture 12" descr="Afbeeldingsresultaat voor gerbil">
            <a:extLst>
              <a:ext uri="{FF2B5EF4-FFF2-40B4-BE49-F238E27FC236}">
                <a16:creationId xmlns:a16="http://schemas.microsoft.com/office/drawing/2014/main" id="{8450E62D-BFF0-46E1-87B4-8BBB9A13FA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4984" y="3589029"/>
            <a:ext cx="2965286" cy="1735093"/>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Gerelateerde afbeelding">
            <a:extLst>
              <a:ext uri="{FF2B5EF4-FFF2-40B4-BE49-F238E27FC236}">
                <a16:creationId xmlns:a16="http://schemas.microsoft.com/office/drawing/2014/main" id="{195A0EAF-6430-4D02-9BE7-C5C6DB08C9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87431" y="3589029"/>
            <a:ext cx="2965286" cy="16679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8579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0C3440-3E45-4071-8120-5D27C7724C5D}"/>
              </a:ext>
            </a:extLst>
          </p:cNvPr>
          <p:cNvSpPr>
            <a:spLocks noGrp="1"/>
          </p:cNvSpPr>
          <p:nvPr>
            <p:ph type="title"/>
          </p:nvPr>
        </p:nvSpPr>
        <p:spPr/>
        <p:txBody>
          <a:bodyPr/>
          <a:lstStyle/>
          <a:p>
            <a:r>
              <a:rPr lang="nl-NL" dirty="0"/>
              <a:t>Prognose </a:t>
            </a:r>
          </a:p>
        </p:txBody>
      </p:sp>
      <p:sp>
        <p:nvSpPr>
          <p:cNvPr id="3" name="Tijdelijke aanduiding voor inhoud 2">
            <a:extLst>
              <a:ext uri="{FF2B5EF4-FFF2-40B4-BE49-F238E27FC236}">
                <a16:creationId xmlns:a16="http://schemas.microsoft.com/office/drawing/2014/main" id="{2B02DB80-E30C-4819-928E-F962EE9FE5F6}"/>
              </a:ext>
            </a:extLst>
          </p:cNvPr>
          <p:cNvSpPr>
            <a:spLocks noGrp="1"/>
          </p:cNvSpPr>
          <p:nvPr>
            <p:ph idx="1"/>
          </p:nvPr>
        </p:nvSpPr>
        <p:spPr/>
        <p:txBody>
          <a:bodyPr/>
          <a:lstStyle/>
          <a:p>
            <a:r>
              <a:rPr lang="nl-NL" dirty="0"/>
              <a:t>70% overlijd </a:t>
            </a:r>
          </a:p>
          <a:p>
            <a:endParaRPr lang="nl-NL" dirty="0"/>
          </a:p>
        </p:txBody>
      </p:sp>
    </p:spTree>
    <p:extLst>
      <p:ext uri="{BB962C8B-B14F-4D97-AF65-F5344CB8AC3E}">
        <p14:creationId xmlns:p14="http://schemas.microsoft.com/office/powerpoint/2010/main" val="2187141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5D219A-DD17-474B-B80B-7189D8E7FF15}"/>
              </a:ext>
            </a:extLst>
          </p:cNvPr>
          <p:cNvSpPr>
            <a:spLocks noGrp="1"/>
          </p:cNvSpPr>
          <p:nvPr>
            <p:ph type="title"/>
          </p:nvPr>
        </p:nvSpPr>
        <p:spPr/>
        <p:txBody>
          <a:bodyPr/>
          <a:lstStyle/>
          <a:p>
            <a:r>
              <a:rPr lang="nl-NL" dirty="0"/>
              <a:t>behandeling</a:t>
            </a:r>
          </a:p>
        </p:txBody>
      </p:sp>
      <p:sp>
        <p:nvSpPr>
          <p:cNvPr id="3" name="Tijdelijke aanduiding voor inhoud 2">
            <a:extLst>
              <a:ext uri="{FF2B5EF4-FFF2-40B4-BE49-F238E27FC236}">
                <a16:creationId xmlns:a16="http://schemas.microsoft.com/office/drawing/2014/main" id="{E6EEEAA0-025B-4007-A36D-A89C7063CC4F}"/>
              </a:ext>
            </a:extLst>
          </p:cNvPr>
          <p:cNvSpPr>
            <a:spLocks noGrp="1"/>
          </p:cNvSpPr>
          <p:nvPr>
            <p:ph idx="1"/>
          </p:nvPr>
        </p:nvSpPr>
        <p:spPr/>
        <p:txBody>
          <a:bodyPr/>
          <a:lstStyle/>
          <a:p>
            <a:r>
              <a:rPr lang="nl-NL" dirty="0"/>
              <a:t>Eventuele aansterkende behandeling gegeven worden zoals een infuus bij uitdroging en speciale voeding om de gerbil te laten aansterken.</a:t>
            </a:r>
          </a:p>
          <a:p>
            <a:endParaRPr lang="nl-NL" dirty="0"/>
          </a:p>
        </p:txBody>
      </p:sp>
    </p:spTree>
    <p:extLst>
      <p:ext uri="{BB962C8B-B14F-4D97-AF65-F5344CB8AC3E}">
        <p14:creationId xmlns:p14="http://schemas.microsoft.com/office/powerpoint/2010/main" val="1159650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9AB622-D9AD-4AE6-A8A6-8A5FBFF758F7}"/>
              </a:ext>
            </a:extLst>
          </p:cNvPr>
          <p:cNvSpPr>
            <a:spLocks noGrp="1"/>
          </p:cNvSpPr>
          <p:nvPr>
            <p:ph type="title"/>
          </p:nvPr>
        </p:nvSpPr>
        <p:spPr/>
        <p:txBody>
          <a:bodyPr/>
          <a:lstStyle/>
          <a:p>
            <a:r>
              <a:rPr lang="nl-NL" dirty="0"/>
              <a:t>Diagnose </a:t>
            </a:r>
          </a:p>
        </p:txBody>
      </p:sp>
      <p:sp>
        <p:nvSpPr>
          <p:cNvPr id="3" name="Tijdelijke aanduiding voor inhoud 2">
            <a:extLst>
              <a:ext uri="{FF2B5EF4-FFF2-40B4-BE49-F238E27FC236}">
                <a16:creationId xmlns:a16="http://schemas.microsoft.com/office/drawing/2014/main" id="{651604BA-F9CF-49BB-A321-DE55A6B3DA08}"/>
              </a:ext>
            </a:extLst>
          </p:cNvPr>
          <p:cNvSpPr>
            <a:spLocks noGrp="1"/>
          </p:cNvSpPr>
          <p:nvPr>
            <p:ph idx="1"/>
          </p:nvPr>
        </p:nvSpPr>
        <p:spPr/>
        <p:txBody>
          <a:bodyPr/>
          <a:lstStyle/>
          <a:p>
            <a:r>
              <a:rPr lang="nl-NL" dirty="0"/>
              <a:t>Het is bij deze ziekte erg lastig een zekere diagnose te stellen.</a:t>
            </a:r>
          </a:p>
        </p:txBody>
      </p:sp>
    </p:spTree>
    <p:extLst>
      <p:ext uri="{BB962C8B-B14F-4D97-AF65-F5344CB8AC3E}">
        <p14:creationId xmlns:p14="http://schemas.microsoft.com/office/powerpoint/2010/main" val="628978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F1371E-3B36-47C3-8F66-11C394C92D64}"/>
              </a:ext>
            </a:extLst>
          </p:cNvPr>
          <p:cNvSpPr>
            <a:spLocks noGrp="1"/>
          </p:cNvSpPr>
          <p:nvPr>
            <p:ph type="title"/>
          </p:nvPr>
        </p:nvSpPr>
        <p:spPr/>
        <p:txBody>
          <a:bodyPr/>
          <a:lstStyle/>
          <a:p>
            <a:r>
              <a:rPr lang="nl-NL" dirty="0"/>
              <a:t>Erfelijke aandoeningen </a:t>
            </a:r>
          </a:p>
        </p:txBody>
      </p:sp>
      <p:sp>
        <p:nvSpPr>
          <p:cNvPr id="3" name="Tijdelijke aanduiding voor inhoud 2">
            <a:extLst>
              <a:ext uri="{FF2B5EF4-FFF2-40B4-BE49-F238E27FC236}">
                <a16:creationId xmlns:a16="http://schemas.microsoft.com/office/drawing/2014/main" id="{57BB6F3D-749A-4E78-BCA8-CE1E0478261A}"/>
              </a:ext>
            </a:extLst>
          </p:cNvPr>
          <p:cNvSpPr>
            <a:spLocks noGrp="1"/>
          </p:cNvSpPr>
          <p:nvPr>
            <p:ph idx="1"/>
          </p:nvPr>
        </p:nvSpPr>
        <p:spPr/>
        <p:txBody>
          <a:bodyPr/>
          <a:lstStyle/>
          <a:p>
            <a:r>
              <a:rPr lang="nl-NL" dirty="0"/>
              <a:t>Abces</a:t>
            </a:r>
          </a:p>
          <a:p>
            <a:r>
              <a:rPr lang="nl-NL" dirty="0"/>
              <a:t>Olifantstanden  </a:t>
            </a:r>
          </a:p>
          <a:p>
            <a:endParaRPr lang="nl-NL" dirty="0"/>
          </a:p>
        </p:txBody>
      </p:sp>
      <p:pic>
        <p:nvPicPr>
          <p:cNvPr id="3074" name="Picture 2" descr="Gerelateerde afbeelding">
            <a:extLst>
              <a:ext uri="{FF2B5EF4-FFF2-40B4-BE49-F238E27FC236}">
                <a16:creationId xmlns:a16="http://schemas.microsoft.com/office/drawing/2014/main" id="{049B927F-7ABC-4497-808B-4E163E46F9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3771167"/>
            <a:ext cx="3302977" cy="2477233"/>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Gerelateerde afbeelding">
            <a:extLst>
              <a:ext uri="{FF2B5EF4-FFF2-40B4-BE49-F238E27FC236}">
                <a16:creationId xmlns:a16="http://schemas.microsoft.com/office/drawing/2014/main" id="{22C53651-CDDA-4507-8DDC-371C286F4C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78797" y="3771166"/>
            <a:ext cx="3223935" cy="24772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3704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B6E2BB-CDFC-43EB-8D3A-9969D6300483}"/>
              </a:ext>
            </a:extLst>
          </p:cNvPr>
          <p:cNvSpPr>
            <a:spLocks noGrp="1"/>
          </p:cNvSpPr>
          <p:nvPr>
            <p:ph type="title"/>
          </p:nvPr>
        </p:nvSpPr>
        <p:spPr/>
        <p:txBody>
          <a:bodyPr/>
          <a:lstStyle/>
          <a:p>
            <a:r>
              <a:rPr lang="nl-NL" dirty="0"/>
              <a:t>Abces</a:t>
            </a:r>
          </a:p>
        </p:txBody>
      </p:sp>
      <p:sp>
        <p:nvSpPr>
          <p:cNvPr id="3" name="Tijdelijke aanduiding voor inhoud 2">
            <a:extLst>
              <a:ext uri="{FF2B5EF4-FFF2-40B4-BE49-F238E27FC236}">
                <a16:creationId xmlns:a16="http://schemas.microsoft.com/office/drawing/2014/main" id="{99A24D14-E57F-43A2-A475-CB1604A6E900}"/>
              </a:ext>
            </a:extLst>
          </p:cNvPr>
          <p:cNvSpPr>
            <a:spLocks noGrp="1"/>
          </p:cNvSpPr>
          <p:nvPr>
            <p:ph idx="1"/>
          </p:nvPr>
        </p:nvSpPr>
        <p:spPr>
          <a:xfrm>
            <a:off x="583096" y="1930400"/>
            <a:ext cx="8690906" cy="4748696"/>
          </a:xfrm>
        </p:spPr>
        <p:txBody>
          <a:bodyPr>
            <a:normAutofit/>
          </a:bodyPr>
          <a:lstStyle/>
          <a:p>
            <a:pPr marL="0" indent="0">
              <a:buNone/>
            </a:pPr>
            <a:r>
              <a:rPr lang="nl-NL" sz="2000" dirty="0"/>
              <a:t>Symptomen</a:t>
            </a:r>
          </a:p>
          <a:p>
            <a:pPr lvl="0"/>
            <a:r>
              <a:rPr lang="nl-NL" sz="2000" dirty="0"/>
              <a:t>Groot abces/ bult</a:t>
            </a:r>
          </a:p>
          <a:p>
            <a:pPr lvl="0"/>
            <a:r>
              <a:rPr lang="nl-NL" sz="2000" dirty="0"/>
              <a:t>Lusteloosheid </a:t>
            </a:r>
          </a:p>
          <a:p>
            <a:pPr lvl="0"/>
            <a:r>
              <a:rPr lang="nl-NL" sz="2000" dirty="0"/>
              <a:t>Moeilijk bewegen vanwege de bult </a:t>
            </a:r>
          </a:p>
          <a:p>
            <a:endParaRPr lang="nl-NL" dirty="0"/>
          </a:p>
          <a:p>
            <a:endParaRPr lang="nl-NL" dirty="0"/>
          </a:p>
          <a:p>
            <a:endParaRPr lang="nl-NL" dirty="0"/>
          </a:p>
        </p:txBody>
      </p:sp>
    </p:spTree>
    <p:extLst>
      <p:ext uri="{BB962C8B-B14F-4D97-AF65-F5344CB8AC3E}">
        <p14:creationId xmlns:p14="http://schemas.microsoft.com/office/powerpoint/2010/main" val="1664818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10A2F4-DE8F-4F55-9EA5-677197FAE07E}"/>
              </a:ext>
            </a:extLst>
          </p:cNvPr>
          <p:cNvSpPr>
            <a:spLocks noGrp="1"/>
          </p:cNvSpPr>
          <p:nvPr>
            <p:ph type="title"/>
          </p:nvPr>
        </p:nvSpPr>
        <p:spPr/>
        <p:txBody>
          <a:bodyPr/>
          <a:lstStyle/>
          <a:p>
            <a:r>
              <a:rPr lang="nl-NL" dirty="0"/>
              <a:t>Preventieve maatregelen </a:t>
            </a:r>
            <a:br>
              <a:rPr lang="nl-NL" dirty="0"/>
            </a:br>
            <a:endParaRPr lang="nl-NL" dirty="0"/>
          </a:p>
        </p:txBody>
      </p:sp>
      <p:sp>
        <p:nvSpPr>
          <p:cNvPr id="3" name="Tijdelijke aanduiding voor inhoud 2">
            <a:extLst>
              <a:ext uri="{FF2B5EF4-FFF2-40B4-BE49-F238E27FC236}">
                <a16:creationId xmlns:a16="http://schemas.microsoft.com/office/drawing/2014/main" id="{774CD666-D8BE-49CC-A353-75F8DBA6A027}"/>
              </a:ext>
            </a:extLst>
          </p:cNvPr>
          <p:cNvSpPr>
            <a:spLocks noGrp="1"/>
          </p:cNvSpPr>
          <p:nvPr>
            <p:ph idx="1"/>
          </p:nvPr>
        </p:nvSpPr>
        <p:spPr/>
        <p:txBody>
          <a:bodyPr/>
          <a:lstStyle/>
          <a:p>
            <a:r>
              <a:rPr lang="nl-NL" dirty="0"/>
              <a:t>Zorgen dat je geen inteelt bedrijft tijden het fokken en ervoor zorgen dat je gerbils zich niet kunnen verwonden. Verder kunt je niks doen.</a:t>
            </a:r>
          </a:p>
          <a:p>
            <a:endParaRPr lang="nl-NL" dirty="0"/>
          </a:p>
        </p:txBody>
      </p:sp>
    </p:spTree>
    <p:extLst>
      <p:ext uri="{BB962C8B-B14F-4D97-AF65-F5344CB8AC3E}">
        <p14:creationId xmlns:p14="http://schemas.microsoft.com/office/powerpoint/2010/main" val="1427312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EF4DB8-A141-44FE-BEF9-D039551FC64A}"/>
              </a:ext>
            </a:extLst>
          </p:cNvPr>
          <p:cNvSpPr>
            <a:spLocks noGrp="1"/>
          </p:cNvSpPr>
          <p:nvPr>
            <p:ph type="title"/>
          </p:nvPr>
        </p:nvSpPr>
        <p:spPr/>
        <p:txBody>
          <a:bodyPr/>
          <a:lstStyle/>
          <a:p>
            <a:r>
              <a:rPr lang="nl-NL" dirty="0"/>
              <a:t>Prognose </a:t>
            </a:r>
          </a:p>
        </p:txBody>
      </p:sp>
      <p:sp>
        <p:nvSpPr>
          <p:cNvPr id="3" name="Tijdelijke aanduiding voor inhoud 2">
            <a:extLst>
              <a:ext uri="{FF2B5EF4-FFF2-40B4-BE49-F238E27FC236}">
                <a16:creationId xmlns:a16="http://schemas.microsoft.com/office/drawing/2014/main" id="{77CAB121-57B0-484D-B5C9-4E7645375E4F}"/>
              </a:ext>
            </a:extLst>
          </p:cNvPr>
          <p:cNvSpPr>
            <a:spLocks noGrp="1"/>
          </p:cNvSpPr>
          <p:nvPr>
            <p:ph idx="1"/>
          </p:nvPr>
        </p:nvSpPr>
        <p:spPr/>
        <p:txBody>
          <a:bodyPr/>
          <a:lstStyle/>
          <a:p>
            <a:r>
              <a:rPr lang="nl-NL" dirty="0"/>
              <a:t>Het is dodelijk als er niks aan gedaan wordt daarom is het belangrijk het abces zo snel mogelijk weg te halen. </a:t>
            </a:r>
          </a:p>
          <a:p>
            <a:endParaRPr lang="nl-NL" dirty="0"/>
          </a:p>
        </p:txBody>
      </p:sp>
    </p:spTree>
    <p:extLst>
      <p:ext uri="{BB962C8B-B14F-4D97-AF65-F5344CB8AC3E}">
        <p14:creationId xmlns:p14="http://schemas.microsoft.com/office/powerpoint/2010/main" val="2273984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C43117-133F-4DC4-AE8E-E2FC410E6F8B}"/>
              </a:ext>
            </a:extLst>
          </p:cNvPr>
          <p:cNvSpPr>
            <a:spLocks noGrp="1"/>
          </p:cNvSpPr>
          <p:nvPr>
            <p:ph type="title"/>
          </p:nvPr>
        </p:nvSpPr>
        <p:spPr/>
        <p:txBody>
          <a:bodyPr/>
          <a:lstStyle/>
          <a:p>
            <a:r>
              <a:rPr lang="nl-NL" dirty="0"/>
              <a:t>Diagnose </a:t>
            </a:r>
          </a:p>
        </p:txBody>
      </p:sp>
      <p:sp>
        <p:nvSpPr>
          <p:cNvPr id="3" name="Tijdelijke aanduiding voor inhoud 2">
            <a:extLst>
              <a:ext uri="{FF2B5EF4-FFF2-40B4-BE49-F238E27FC236}">
                <a16:creationId xmlns:a16="http://schemas.microsoft.com/office/drawing/2014/main" id="{2C7DA925-ABF7-491F-8F08-DE1522F095C7}"/>
              </a:ext>
            </a:extLst>
          </p:cNvPr>
          <p:cNvSpPr>
            <a:spLocks noGrp="1"/>
          </p:cNvSpPr>
          <p:nvPr>
            <p:ph idx="1"/>
          </p:nvPr>
        </p:nvSpPr>
        <p:spPr/>
        <p:txBody>
          <a:bodyPr/>
          <a:lstStyle/>
          <a:p>
            <a:r>
              <a:rPr lang="nl-NL" dirty="0"/>
              <a:t>Aan de binnenkant voel je pus zitten. De dierenarts stelt deze prognose.</a:t>
            </a:r>
          </a:p>
          <a:p>
            <a:endParaRPr lang="nl-NL" dirty="0"/>
          </a:p>
        </p:txBody>
      </p:sp>
    </p:spTree>
    <p:extLst>
      <p:ext uri="{BB962C8B-B14F-4D97-AF65-F5344CB8AC3E}">
        <p14:creationId xmlns:p14="http://schemas.microsoft.com/office/powerpoint/2010/main" val="1051322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F7851D-DA96-460C-80DE-FD70672DFA5B}"/>
              </a:ext>
            </a:extLst>
          </p:cNvPr>
          <p:cNvSpPr>
            <a:spLocks noGrp="1"/>
          </p:cNvSpPr>
          <p:nvPr>
            <p:ph type="title"/>
          </p:nvPr>
        </p:nvSpPr>
        <p:spPr/>
        <p:txBody>
          <a:bodyPr/>
          <a:lstStyle/>
          <a:p>
            <a:r>
              <a:rPr lang="nl-NL" dirty="0"/>
              <a:t>behandeling</a:t>
            </a:r>
          </a:p>
        </p:txBody>
      </p:sp>
      <p:sp>
        <p:nvSpPr>
          <p:cNvPr id="3" name="Tijdelijke aanduiding voor inhoud 2">
            <a:extLst>
              <a:ext uri="{FF2B5EF4-FFF2-40B4-BE49-F238E27FC236}">
                <a16:creationId xmlns:a16="http://schemas.microsoft.com/office/drawing/2014/main" id="{AD9E3B88-1E8B-4A5E-8BB3-4CDEE5862854}"/>
              </a:ext>
            </a:extLst>
          </p:cNvPr>
          <p:cNvSpPr>
            <a:spLocks noGrp="1"/>
          </p:cNvSpPr>
          <p:nvPr>
            <p:ph idx="1"/>
          </p:nvPr>
        </p:nvSpPr>
        <p:spPr/>
        <p:txBody>
          <a:bodyPr/>
          <a:lstStyle/>
          <a:p>
            <a:r>
              <a:rPr lang="nl-NL" dirty="0"/>
              <a:t>Abces wordt weg gehaald onder verdoving. Dit is wel gevaarlijk aangezien deze verdoving voor zulke kleine diertjes zo sterk is dat ze er vaak niet meer uit komen. </a:t>
            </a:r>
          </a:p>
          <a:p>
            <a:endParaRPr lang="nl-NL" dirty="0"/>
          </a:p>
        </p:txBody>
      </p:sp>
    </p:spTree>
    <p:extLst>
      <p:ext uri="{BB962C8B-B14F-4D97-AF65-F5344CB8AC3E}">
        <p14:creationId xmlns:p14="http://schemas.microsoft.com/office/powerpoint/2010/main" val="1006993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B9322A-B2C8-4F23-8759-72545A5E175F}"/>
              </a:ext>
            </a:extLst>
          </p:cNvPr>
          <p:cNvSpPr>
            <a:spLocks noGrp="1"/>
          </p:cNvSpPr>
          <p:nvPr>
            <p:ph type="title"/>
          </p:nvPr>
        </p:nvSpPr>
        <p:spPr/>
        <p:txBody>
          <a:bodyPr/>
          <a:lstStyle/>
          <a:p>
            <a:r>
              <a:rPr lang="nl-NL" dirty="0"/>
              <a:t> Olifantstanden</a:t>
            </a:r>
          </a:p>
        </p:txBody>
      </p:sp>
      <p:sp>
        <p:nvSpPr>
          <p:cNvPr id="3" name="Tijdelijke aanduiding voor inhoud 2">
            <a:extLst>
              <a:ext uri="{FF2B5EF4-FFF2-40B4-BE49-F238E27FC236}">
                <a16:creationId xmlns:a16="http://schemas.microsoft.com/office/drawing/2014/main" id="{0269E797-D14B-4691-B0EA-EC9215A52CA3}"/>
              </a:ext>
            </a:extLst>
          </p:cNvPr>
          <p:cNvSpPr>
            <a:spLocks noGrp="1"/>
          </p:cNvSpPr>
          <p:nvPr>
            <p:ph idx="1"/>
          </p:nvPr>
        </p:nvSpPr>
        <p:spPr>
          <a:xfrm>
            <a:off x="677334" y="1270000"/>
            <a:ext cx="8293341" cy="5266925"/>
          </a:xfrm>
        </p:spPr>
        <p:txBody>
          <a:bodyPr>
            <a:normAutofit/>
          </a:bodyPr>
          <a:lstStyle/>
          <a:p>
            <a:pPr marL="0" indent="0">
              <a:buNone/>
            </a:pPr>
            <a:r>
              <a:rPr lang="nl-NL" dirty="0"/>
              <a:t>Symptomen</a:t>
            </a:r>
          </a:p>
          <a:p>
            <a:r>
              <a:rPr lang="nl-NL" dirty="0"/>
              <a:t>Wil niet eten</a:t>
            </a:r>
          </a:p>
          <a:p>
            <a:r>
              <a:rPr lang="nl-NL" dirty="0"/>
              <a:t>Vermagerd</a:t>
            </a:r>
          </a:p>
          <a:p>
            <a:r>
              <a:rPr lang="nl-NL" dirty="0"/>
              <a:t>De mond sluit niet goed</a:t>
            </a:r>
          </a:p>
          <a:p>
            <a:pPr marL="0" indent="0">
              <a:buNone/>
            </a:pPr>
            <a:r>
              <a:rPr lang="nl-NL" sz="1600" dirty="0"/>
              <a:t> </a:t>
            </a:r>
          </a:p>
        </p:txBody>
      </p:sp>
    </p:spTree>
    <p:extLst>
      <p:ext uri="{BB962C8B-B14F-4D97-AF65-F5344CB8AC3E}">
        <p14:creationId xmlns:p14="http://schemas.microsoft.com/office/powerpoint/2010/main" val="4220763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14977F-1E0B-45BA-94D8-948FEF2076CC}"/>
              </a:ext>
            </a:extLst>
          </p:cNvPr>
          <p:cNvSpPr>
            <a:spLocks noGrp="1"/>
          </p:cNvSpPr>
          <p:nvPr>
            <p:ph type="title"/>
          </p:nvPr>
        </p:nvSpPr>
        <p:spPr/>
        <p:txBody>
          <a:bodyPr/>
          <a:lstStyle/>
          <a:p>
            <a:r>
              <a:rPr lang="nl-NL" dirty="0"/>
              <a:t>Gezondheid meten</a:t>
            </a:r>
          </a:p>
        </p:txBody>
      </p:sp>
      <p:sp>
        <p:nvSpPr>
          <p:cNvPr id="3" name="Tijdelijke aanduiding voor inhoud 2">
            <a:extLst>
              <a:ext uri="{FF2B5EF4-FFF2-40B4-BE49-F238E27FC236}">
                <a16:creationId xmlns:a16="http://schemas.microsoft.com/office/drawing/2014/main" id="{95AFE0CD-6624-43BD-AE94-D13051BDCEBC}"/>
              </a:ext>
            </a:extLst>
          </p:cNvPr>
          <p:cNvSpPr>
            <a:spLocks noGrp="1"/>
          </p:cNvSpPr>
          <p:nvPr>
            <p:ph idx="1"/>
          </p:nvPr>
        </p:nvSpPr>
        <p:spPr/>
        <p:txBody>
          <a:bodyPr/>
          <a:lstStyle/>
          <a:p>
            <a:pPr marL="0" indent="0">
              <a:buNone/>
            </a:pPr>
            <a:r>
              <a:rPr lang="nl-NL" dirty="0"/>
              <a:t>hoe herken je een gezond dier </a:t>
            </a:r>
          </a:p>
          <a:p>
            <a:r>
              <a:rPr lang="nl-NL" dirty="0"/>
              <a:t>mooie gladde vacht</a:t>
            </a:r>
          </a:p>
          <a:p>
            <a:r>
              <a:rPr lang="nl-NL" dirty="0"/>
              <a:t>heldere ogen</a:t>
            </a:r>
          </a:p>
          <a:p>
            <a:r>
              <a:rPr lang="nl-NL" dirty="0"/>
              <a:t>schone oren (niet stinken)</a:t>
            </a:r>
          </a:p>
          <a:p>
            <a:r>
              <a:rPr lang="nl-NL" dirty="0"/>
              <a:t>Niet te lange tanden</a:t>
            </a:r>
          </a:p>
          <a:p>
            <a:r>
              <a:rPr lang="nl-NL" dirty="0"/>
              <a:t>Niet te lange nagels</a:t>
            </a:r>
          </a:p>
          <a:p>
            <a:r>
              <a:rPr lang="nl-NL" dirty="0"/>
              <a:t>geen afwijkend gedrag</a:t>
            </a:r>
          </a:p>
          <a:p>
            <a:r>
              <a:rPr lang="nl-NL" dirty="0"/>
              <a:t>De gemiddelde leeftijd van een gerbil</a:t>
            </a:r>
          </a:p>
          <a:p>
            <a:r>
              <a:rPr lang="nl-NL" dirty="0"/>
              <a:t> 3 jaar </a:t>
            </a:r>
          </a:p>
        </p:txBody>
      </p:sp>
    </p:spTree>
    <p:extLst>
      <p:ext uri="{BB962C8B-B14F-4D97-AF65-F5344CB8AC3E}">
        <p14:creationId xmlns:p14="http://schemas.microsoft.com/office/powerpoint/2010/main" val="906618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0A158E-0389-4407-8BAE-DB6FB4C26767}"/>
              </a:ext>
            </a:extLst>
          </p:cNvPr>
          <p:cNvSpPr>
            <a:spLocks noGrp="1"/>
          </p:cNvSpPr>
          <p:nvPr>
            <p:ph type="title"/>
          </p:nvPr>
        </p:nvSpPr>
        <p:spPr/>
        <p:txBody>
          <a:bodyPr/>
          <a:lstStyle/>
          <a:p>
            <a:r>
              <a:rPr lang="nl-NL" dirty="0"/>
              <a:t>Preventieve maatregelen</a:t>
            </a:r>
            <a:br>
              <a:rPr lang="nl-NL" dirty="0"/>
            </a:br>
            <a:endParaRPr lang="nl-NL" dirty="0"/>
          </a:p>
        </p:txBody>
      </p:sp>
      <p:sp>
        <p:nvSpPr>
          <p:cNvPr id="3" name="Tijdelijke aanduiding voor inhoud 2">
            <a:extLst>
              <a:ext uri="{FF2B5EF4-FFF2-40B4-BE49-F238E27FC236}">
                <a16:creationId xmlns:a16="http://schemas.microsoft.com/office/drawing/2014/main" id="{4A82401D-1574-4704-912B-2E49C5D82FA4}"/>
              </a:ext>
            </a:extLst>
          </p:cNvPr>
          <p:cNvSpPr>
            <a:spLocks noGrp="1"/>
          </p:cNvSpPr>
          <p:nvPr>
            <p:ph idx="1"/>
          </p:nvPr>
        </p:nvSpPr>
        <p:spPr/>
        <p:txBody>
          <a:bodyPr/>
          <a:lstStyle/>
          <a:p>
            <a:r>
              <a:rPr lang="nl-NL" dirty="0"/>
              <a:t>Zorg voor meer dan genoeg knaagmogelijkheden in de kooi van uw gerbils.</a:t>
            </a:r>
          </a:p>
          <a:p>
            <a:endParaRPr lang="nl-NL" dirty="0"/>
          </a:p>
        </p:txBody>
      </p:sp>
    </p:spTree>
    <p:extLst>
      <p:ext uri="{BB962C8B-B14F-4D97-AF65-F5344CB8AC3E}">
        <p14:creationId xmlns:p14="http://schemas.microsoft.com/office/powerpoint/2010/main" val="1228286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0506CF-EE1C-48ED-A262-BE08236C99A7}"/>
              </a:ext>
            </a:extLst>
          </p:cNvPr>
          <p:cNvSpPr>
            <a:spLocks noGrp="1"/>
          </p:cNvSpPr>
          <p:nvPr>
            <p:ph type="title"/>
          </p:nvPr>
        </p:nvSpPr>
        <p:spPr/>
        <p:txBody>
          <a:bodyPr/>
          <a:lstStyle/>
          <a:p>
            <a:r>
              <a:rPr lang="nl-NL" dirty="0"/>
              <a:t>Prognose </a:t>
            </a:r>
          </a:p>
        </p:txBody>
      </p:sp>
      <p:sp>
        <p:nvSpPr>
          <p:cNvPr id="3" name="Tijdelijke aanduiding voor inhoud 2">
            <a:extLst>
              <a:ext uri="{FF2B5EF4-FFF2-40B4-BE49-F238E27FC236}">
                <a16:creationId xmlns:a16="http://schemas.microsoft.com/office/drawing/2014/main" id="{A53EB1F4-897F-4B85-8A05-8D753DF1B14F}"/>
              </a:ext>
            </a:extLst>
          </p:cNvPr>
          <p:cNvSpPr>
            <a:spLocks noGrp="1"/>
          </p:cNvSpPr>
          <p:nvPr>
            <p:ph idx="1"/>
          </p:nvPr>
        </p:nvSpPr>
        <p:spPr/>
        <p:txBody>
          <a:bodyPr/>
          <a:lstStyle/>
          <a:p>
            <a:r>
              <a:rPr lang="nl-NL" dirty="0"/>
              <a:t>Tanden blijven doorgroeien, als je niks doet blijft het groeien en kan de gerbil niet eten. Kan lijden tot de dood</a:t>
            </a:r>
          </a:p>
          <a:p>
            <a:endParaRPr lang="nl-NL" dirty="0"/>
          </a:p>
        </p:txBody>
      </p:sp>
    </p:spTree>
    <p:extLst>
      <p:ext uri="{BB962C8B-B14F-4D97-AF65-F5344CB8AC3E}">
        <p14:creationId xmlns:p14="http://schemas.microsoft.com/office/powerpoint/2010/main" val="2569626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50C9EE-1752-49FF-9C47-CA771816C9D2}"/>
              </a:ext>
            </a:extLst>
          </p:cNvPr>
          <p:cNvSpPr>
            <a:spLocks noGrp="1"/>
          </p:cNvSpPr>
          <p:nvPr>
            <p:ph type="title"/>
          </p:nvPr>
        </p:nvSpPr>
        <p:spPr/>
        <p:txBody>
          <a:bodyPr/>
          <a:lstStyle/>
          <a:p>
            <a:r>
              <a:rPr lang="nl-NL" dirty="0"/>
              <a:t>Behandeling </a:t>
            </a:r>
          </a:p>
        </p:txBody>
      </p:sp>
      <p:sp>
        <p:nvSpPr>
          <p:cNvPr id="3" name="Tijdelijke aanduiding voor inhoud 2">
            <a:extLst>
              <a:ext uri="{FF2B5EF4-FFF2-40B4-BE49-F238E27FC236}">
                <a16:creationId xmlns:a16="http://schemas.microsoft.com/office/drawing/2014/main" id="{EA090ACC-AF6C-4A4F-A4DE-481562FF212D}"/>
              </a:ext>
            </a:extLst>
          </p:cNvPr>
          <p:cNvSpPr>
            <a:spLocks noGrp="1"/>
          </p:cNvSpPr>
          <p:nvPr>
            <p:ph idx="1"/>
          </p:nvPr>
        </p:nvSpPr>
        <p:spPr/>
        <p:txBody>
          <a:bodyPr/>
          <a:lstStyle/>
          <a:p>
            <a:r>
              <a:rPr lang="nl-NL" b="1" dirty="0"/>
              <a:t> </a:t>
            </a:r>
            <a:r>
              <a:rPr lang="nl-NL" dirty="0"/>
              <a:t>Lange tanden kunnen eenvoudig worden bijgeknipt. De dierenarts kan het u leren als u niet weet hoe het moet of kan het voor u doen als u het niet durft. Zorg voor meer dan genoeg knaagmogelijkheden in de kooi van uw gerbils.</a:t>
            </a:r>
          </a:p>
          <a:p>
            <a:endParaRPr lang="nl-NL" dirty="0"/>
          </a:p>
        </p:txBody>
      </p:sp>
    </p:spTree>
    <p:extLst>
      <p:ext uri="{BB962C8B-B14F-4D97-AF65-F5344CB8AC3E}">
        <p14:creationId xmlns:p14="http://schemas.microsoft.com/office/powerpoint/2010/main" val="2925578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254789-3608-48F8-AD65-29F7D4AB61C9}"/>
              </a:ext>
            </a:extLst>
          </p:cNvPr>
          <p:cNvSpPr>
            <a:spLocks noGrp="1"/>
          </p:cNvSpPr>
          <p:nvPr>
            <p:ph type="title"/>
          </p:nvPr>
        </p:nvSpPr>
        <p:spPr/>
        <p:txBody>
          <a:bodyPr/>
          <a:lstStyle/>
          <a:p>
            <a:r>
              <a:rPr lang="nl-NL" dirty="0"/>
              <a:t>Diagnose </a:t>
            </a:r>
          </a:p>
        </p:txBody>
      </p:sp>
      <p:sp>
        <p:nvSpPr>
          <p:cNvPr id="3" name="Tijdelijke aanduiding voor inhoud 2">
            <a:extLst>
              <a:ext uri="{FF2B5EF4-FFF2-40B4-BE49-F238E27FC236}">
                <a16:creationId xmlns:a16="http://schemas.microsoft.com/office/drawing/2014/main" id="{4BE33D74-81F6-4F90-ACEC-FCA441B4F63C}"/>
              </a:ext>
            </a:extLst>
          </p:cNvPr>
          <p:cNvSpPr>
            <a:spLocks noGrp="1"/>
          </p:cNvSpPr>
          <p:nvPr>
            <p:ph idx="1"/>
          </p:nvPr>
        </p:nvSpPr>
        <p:spPr/>
        <p:txBody>
          <a:bodyPr/>
          <a:lstStyle/>
          <a:p>
            <a:pPr marL="0" indent="0">
              <a:buNone/>
            </a:pPr>
            <a:endParaRPr lang="nl-NL" dirty="0"/>
          </a:p>
          <a:p>
            <a:r>
              <a:rPr lang="nl-NL" dirty="0"/>
              <a:t> De tanden van knaagdieren blijven hun hele leven groeien en slijten normaal regelmatig af door het vele knagen. De tanden slijten dan onregelmatig af en passen dan uiteindelijk niet meer goed op elkaar.</a:t>
            </a:r>
          </a:p>
        </p:txBody>
      </p:sp>
    </p:spTree>
    <p:extLst>
      <p:ext uri="{BB962C8B-B14F-4D97-AF65-F5344CB8AC3E}">
        <p14:creationId xmlns:p14="http://schemas.microsoft.com/office/powerpoint/2010/main" val="23950774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427B0F-9302-4BC5-8A63-FD116710F8B6}"/>
              </a:ext>
            </a:extLst>
          </p:cNvPr>
          <p:cNvSpPr>
            <a:spLocks noGrp="1"/>
          </p:cNvSpPr>
          <p:nvPr>
            <p:ph type="title"/>
          </p:nvPr>
        </p:nvSpPr>
        <p:spPr/>
        <p:txBody>
          <a:bodyPr/>
          <a:lstStyle/>
          <a:p>
            <a:r>
              <a:rPr lang="nl-NL" dirty="0"/>
              <a:t>Veel voorkomende ziekten en afwijkingen</a:t>
            </a:r>
          </a:p>
        </p:txBody>
      </p:sp>
      <p:sp>
        <p:nvSpPr>
          <p:cNvPr id="3" name="Tijdelijke aanduiding voor inhoud 2">
            <a:extLst>
              <a:ext uri="{FF2B5EF4-FFF2-40B4-BE49-F238E27FC236}">
                <a16:creationId xmlns:a16="http://schemas.microsoft.com/office/drawing/2014/main" id="{C6401D8A-EA18-46A5-ABA5-B70E227DBA2F}"/>
              </a:ext>
            </a:extLst>
          </p:cNvPr>
          <p:cNvSpPr>
            <a:spLocks noGrp="1"/>
          </p:cNvSpPr>
          <p:nvPr>
            <p:ph idx="1"/>
          </p:nvPr>
        </p:nvSpPr>
        <p:spPr/>
        <p:txBody>
          <a:bodyPr/>
          <a:lstStyle/>
          <a:p>
            <a:r>
              <a:rPr lang="nl-NL" dirty="0"/>
              <a:t>Longontsteking</a:t>
            </a:r>
          </a:p>
          <a:p>
            <a:r>
              <a:rPr lang="nl-NL" dirty="0"/>
              <a:t>Schurft</a:t>
            </a:r>
          </a:p>
          <a:p>
            <a:r>
              <a:rPr lang="nl-NL" dirty="0"/>
              <a:t>Maag darm ontsteking  </a:t>
            </a:r>
          </a:p>
        </p:txBody>
      </p:sp>
      <p:pic>
        <p:nvPicPr>
          <p:cNvPr id="4098" name="Picture 2" descr="Afbeeldingsresultaat voor longontsteking symptomen gerbil">
            <a:extLst>
              <a:ext uri="{FF2B5EF4-FFF2-40B4-BE49-F238E27FC236}">
                <a16:creationId xmlns:a16="http://schemas.microsoft.com/office/drawing/2014/main" id="{19FA42C5-2A0F-4413-BB1A-86FADFE64EC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522589" y="4384525"/>
            <a:ext cx="2516033" cy="188702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Gerelateerde afbeelding">
            <a:extLst>
              <a:ext uri="{FF2B5EF4-FFF2-40B4-BE49-F238E27FC236}">
                <a16:creationId xmlns:a16="http://schemas.microsoft.com/office/drawing/2014/main" id="{9A880259-9FCD-41BE-B42C-6C3302011A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2012" y="3429000"/>
            <a:ext cx="2539378" cy="2877962"/>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Gerelateerde afbeelding">
            <a:extLst>
              <a:ext uri="{FF2B5EF4-FFF2-40B4-BE49-F238E27FC236}">
                <a16:creationId xmlns:a16="http://schemas.microsoft.com/office/drawing/2014/main" id="{AFF2C7FA-7388-4F40-A0F4-645A2A7805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0628" y="4384525"/>
            <a:ext cx="2348772" cy="19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0040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8FDF25-835E-4878-A9F0-FBA70178883D}"/>
              </a:ext>
            </a:extLst>
          </p:cNvPr>
          <p:cNvSpPr>
            <a:spLocks noGrp="1"/>
          </p:cNvSpPr>
          <p:nvPr>
            <p:ph type="title"/>
          </p:nvPr>
        </p:nvSpPr>
        <p:spPr/>
        <p:txBody>
          <a:bodyPr/>
          <a:lstStyle/>
          <a:p>
            <a:r>
              <a:rPr lang="nl-NL" dirty="0"/>
              <a:t>Longontsteking </a:t>
            </a:r>
          </a:p>
        </p:txBody>
      </p:sp>
      <p:sp>
        <p:nvSpPr>
          <p:cNvPr id="3" name="Tijdelijke aanduiding voor inhoud 2">
            <a:extLst>
              <a:ext uri="{FF2B5EF4-FFF2-40B4-BE49-F238E27FC236}">
                <a16:creationId xmlns:a16="http://schemas.microsoft.com/office/drawing/2014/main" id="{BE34064F-F3F9-4D4F-9AC4-4278A2D89A43}"/>
              </a:ext>
            </a:extLst>
          </p:cNvPr>
          <p:cNvSpPr>
            <a:spLocks noGrp="1"/>
          </p:cNvSpPr>
          <p:nvPr>
            <p:ph idx="1"/>
          </p:nvPr>
        </p:nvSpPr>
        <p:spPr>
          <a:xfrm>
            <a:off x="778934" y="1724046"/>
            <a:ext cx="8596668" cy="5367130"/>
          </a:xfrm>
        </p:spPr>
        <p:txBody>
          <a:bodyPr>
            <a:normAutofit/>
          </a:bodyPr>
          <a:lstStyle/>
          <a:p>
            <a:pPr marL="0" indent="0">
              <a:buNone/>
            </a:pPr>
            <a:r>
              <a:rPr lang="nl-NL" dirty="0"/>
              <a:t>Symptomen</a:t>
            </a:r>
          </a:p>
          <a:p>
            <a:r>
              <a:rPr lang="nl-NL" dirty="0"/>
              <a:t>ruige vacht</a:t>
            </a:r>
          </a:p>
          <a:p>
            <a:r>
              <a:rPr lang="nl-NL" dirty="0"/>
              <a:t>afkeer van eten</a:t>
            </a:r>
          </a:p>
          <a:p>
            <a:r>
              <a:rPr lang="nl-NL" dirty="0"/>
              <a:t>Onrustig</a:t>
            </a:r>
          </a:p>
          <a:p>
            <a:r>
              <a:rPr lang="nl-NL" dirty="0"/>
              <a:t>niet willen bewegen</a:t>
            </a:r>
          </a:p>
          <a:p>
            <a:r>
              <a:rPr lang="nl-NL" dirty="0"/>
              <a:t>hurkende houding met soms diarree </a:t>
            </a:r>
          </a:p>
        </p:txBody>
      </p:sp>
    </p:spTree>
    <p:extLst>
      <p:ext uri="{BB962C8B-B14F-4D97-AF65-F5344CB8AC3E}">
        <p14:creationId xmlns:p14="http://schemas.microsoft.com/office/powerpoint/2010/main" val="3907096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5AD7AD-B84E-460E-A0D6-EDEDF41ECE30}"/>
              </a:ext>
            </a:extLst>
          </p:cNvPr>
          <p:cNvSpPr>
            <a:spLocks noGrp="1"/>
          </p:cNvSpPr>
          <p:nvPr>
            <p:ph type="title"/>
          </p:nvPr>
        </p:nvSpPr>
        <p:spPr/>
        <p:txBody>
          <a:bodyPr/>
          <a:lstStyle/>
          <a:p>
            <a:r>
              <a:rPr lang="nl-NL" dirty="0"/>
              <a:t>Preventieve maatregelen </a:t>
            </a:r>
            <a:br>
              <a:rPr lang="nl-NL" dirty="0"/>
            </a:br>
            <a:endParaRPr lang="nl-NL" dirty="0"/>
          </a:p>
        </p:txBody>
      </p:sp>
      <p:sp>
        <p:nvSpPr>
          <p:cNvPr id="3" name="Tijdelijke aanduiding voor inhoud 2">
            <a:extLst>
              <a:ext uri="{FF2B5EF4-FFF2-40B4-BE49-F238E27FC236}">
                <a16:creationId xmlns:a16="http://schemas.microsoft.com/office/drawing/2014/main" id="{1B02C1BE-06D0-4FF2-83CE-E4843290E57F}"/>
              </a:ext>
            </a:extLst>
          </p:cNvPr>
          <p:cNvSpPr>
            <a:spLocks noGrp="1"/>
          </p:cNvSpPr>
          <p:nvPr>
            <p:ph idx="1"/>
          </p:nvPr>
        </p:nvSpPr>
        <p:spPr/>
        <p:txBody>
          <a:bodyPr/>
          <a:lstStyle/>
          <a:p>
            <a:r>
              <a:rPr lang="nl-NL" dirty="0"/>
              <a:t>de kooi op een droge en tochtvrije plek zetten en voor de rest zorgen voor goede hygiëne</a:t>
            </a:r>
          </a:p>
          <a:p>
            <a:endParaRPr lang="nl-NL" dirty="0"/>
          </a:p>
        </p:txBody>
      </p:sp>
    </p:spTree>
    <p:extLst>
      <p:ext uri="{BB962C8B-B14F-4D97-AF65-F5344CB8AC3E}">
        <p14:creationId xmlns:p14="http://schemas.microsoft.com/office/powerpoint/2010/main" val="17383652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7A7927-A903-4634-93C4-3F9F2D8BA518}"/>
              </a:ext>
            </a:extLst>
          </p:cNvPr>
          <p:cNvSpPr>
            <a:spLocks noGrp="1"/>
          </p:cNvSpPr>
          <p:nvPr>
            <p:ph type="title"/>
          </p:nvPr>
        </p:nvSpPr>
        <p:spPr/>
        <p:txBody>
          <a:bodyPr/>
          <a:lstStyle/>
          <a:p>
            <a:r>
              <a:rPr lang="nl-NL" dirty="0"/>
              <a:t>Prognose </a:t>
            </a:r>
            <a:br>
              <a:rPr lang="nl-NL" dirty="0"/>
            </a:br>
            <a:endParaRPr lang="nl-NL" dirty="0"/>
          </a:p>
        </p:txBody>
      </p:sp>
      <p:sp>
        <p:nvSpPr>
          <p:cNvPr id="3" name="Tijdelijke aanduiding voor inhoud 2">
            <a:extLst>
              <a:ext uri="{FF2B5EF4-FFF2-40B4-BE49-F238E27FC236}">
                <a16:creationId xmlns:a16="http://schemas.microsoft.com/office/drawing/2014/main" id="{91349122-EC33-45B2-A802-F25A76C4619E}"/>
              </a:ext>
            </a:extLst>
          </p:cNvPr>
          <p:cNvSpPr>
            <a:spLocks noGrp="1"/>
          </p:cNvSpPr>
          <p:nvPr>
            <p:ph idx="1"/>
          </p:nvPr>
        </p:nvSpPr>
        <p:spPr/>
        <p:txBody>
          <a:bodyPr/>
          <a:lstStyle/>
          <a:p>
            <a:r>
              <a:rPr lang="nl-NL" dirty="0"/>
              <a:t>als je er niks aan doet dan krijgt de gerbil een tumor in de longen en zal het diertje sterven de ziekte zelf is echter wel goed te behandelen met antibiotica.</a:t>
            </a:r>
          </a:p>
          <a:p>
            <a:endParaRPr lang="nl-NL" dirty="0"/>
          </a:p>
        </p:txBody>
      </p:sp>
    </p:spTree>
    <p:extLst>
      <p:ext uri="{BB962C8B-B14F-4D97-AF65-F5344CB8AC3E}">
        <p14:creationId xmlns:p14="http://schemas.microsoft.com/office/powerpoint/2010/main" val="36835346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D9BB35-467B-4A7E-A024-27FF97F66B38}"/>
              </a:ext>
            </a:extLst>
          </p:cNvPr>
          <p:cNvSpPr>
            <a:spLocks noGrp="1"/>
          </p:cNvSpPr>
          <p:nvPr>
            <p:ph type="title"/>
          </p:nvPr>
        </p:nvSpPr>
        <p:spPr/>
        <p:txBody>
          <a:bodyPr/>
          <a:lstStyle/>
          <a:p>
            <a:r>
              <a:rPr lang="nl-NL" dirty="0"/>
              <a:t>Behandeling </a:t>
            </a:r>
            <a:br>
              <a:rPr lang="nl-NL" dirty="0"/>
            </a:br>
            <a:endParaRPr lang="nl-NL" dirty="0"/>
          </a:p>
        </p:txBody>
      </p:sp>
      <p:sp>
        <p:nvSpPr>
          <p:cNvPr id="3" name="Tijdelijke aanduiding voor inhoud 2">
            <a:extLst>
              <a:ext uri="{FF2B5EF4-FFF2-40B4-BE49-F238E27FC236}">
                <a16:creationId xmlns:a16="http://schemas.microsoft.com/office/drawing/2014/main" id="{A038E3D9-FBA8-48D3-BB5E-4EFD4F42486F}"/>
              </a:ext>
            </a:extLst>
          </p:cNvPr>
          <p:cNvSpPr>
            <a:spLocks noGrp="1"/>
          </p:cNvSpPr>
          <p:nvPr>
            <p:ph idx="1"/>
          </p:nvPr>
        </p:nvSpPr>
        <p:spPr/>
        <p:txBody>
          <a:bodyPr/>
          <a:lstStyle/>
          <a:p>
            <a:r>
              <a:rPr lang="nl-NL" dirty="0"/>
              <a:t>Naar de dierenarts, die geeft antibiotica</a:t>
            </a:r>
          </a:p>
          <a:p>
            <a:endParaRPr lang="nl-NL" dirty="0"/>
          </a:p>
        </p:txBody>
      </p:sp>
    </p:spTree>
    <p:extLst>
      <p:ext uri="{BB962C8B-B14F-4D97-AF65-F5344CB8AC3E}">
        <p14:creationId xmlns:p14="http://schemas.microsoft.com/office/powerpoint/2010/main" val="39093558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265F69-4E20-484D-9586-0774A8B9EB15}"/>
              </a:ext>
            </a:extLst>
          </p:cNvPr>
          <p:cNvSpPr>
            <a:spLocks noGrp="1"/>
          </p:cNvSpPr>
          <p:nvPr>
            <p:ph type="title"/>
          </p:nvPr>
        </p:nvSpPr>
        <p:spPr/>
        <p:txBody>
          <a:bodyPr>
            <a:normAutofit/>
          </a:bodyPr>
          <a:lstStyle/>
          <a:p>
            <a:r>
              <a:rPr lang="nl-NL" sz="3379" dirty="0"/>
              <a:t>Diagnose </a:t>
            </a:r>
          </a:p>
        </p:txBody>
      </p:sp>
      <p:sp>
        <p:nvSpPr>
          <p:cNvPr id="3" name="Tijdelijke aanduiding voor inhoud 2">
            <a:extLst>
              <a:ext uri="{FF2B5EF4-FFF2-40B4-BE49-F238E27FC236}">
                <a16:creationId xmlns:a16="http://schemas.microsoft.com/office/drawing/2014/main" id="{D6EDBA21-B2BC-47A6-AFB6-66FD139E8E4F}"/>
              </a:ext>
            </a:extLst>
          </p:cNvPr>
          <p:cNvSpPr>
            <a:spLocks noGrp="1"/>
          </p:cNvSpPr>
          <p:nvPr>
            <p:ph idx="1"/>
          </p:nvPr>
        </p:nvSpPr>
        <p:spPr/>
        <p:txBody>
          <a:bodyPr/>
          <a:lstStyle/>
          <a:p>
            <a:r>
              <a:rPr lang="nl-NL" dirty="0"/>
              <a:t>Op basis van de symptomen</a:t>
            </a:r>
          </a:p>
          <a:p>
            <a:endParaRPr lang="nl-NL" sz="1522" dirty="0"/>
          </a:p>
        </p:txBody>
      </p:sp>
    </p:spTree>
    <p:extLst>
      <p:ext uri="{BB962C8B-B14F-4D97-AF65-F5344CB8AC3E}">
        <p14:creationId xmlns:p14="http://schemas.microsoft.com/office/powerpoint/2010/main" val="935505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F78D26-A159-442B-8450-51BE438129C0}"/>
              </a:ext>
            </a:extLst>
          </p:cNvPr>
          <p:cNvSpPr>
            <a:spLocks noGrp="1"/>
          </p:cNvSpPr>
          <p:nvPr>
            <p:ph type="title"/>
          </p:nvPr>
        </p:nvSpPr>
        <p:spPr/>
        <p:txBody>
          <a:bodyPr/>
          <a:lstStyle/>
          <a:p>
            <a:r>
              <a:rPr lang="nl-NL" dirty="0"/>
              <a:t>Besmettelijke infectieziektes </a:t>
            </a:r>
          </a:p>
        </p:txBody>
      </p:sp>
      <p:sp>
        <p:nvSpPr>
          <p:cNvPr id="3" name="Tijdelijke aanduiding voor inhoud 2">
            <a:extLst>
              <a:ext uri="{FF2B5EF4-FFF2-40B4-BE49-F238E27FC236}">
                <a16:creationId xmlns:a16="http://schemas.microsoft.com/office/drawing/2014/main" id="{4DC39DA4-E024-48D1-AC68-38C8A99CA740}"/>
              </a:ext>
            </a:extLst>
          </p:cNvPr>
          <p:cNvSpPr>
            <a:spLocks noGrp="1"/>
          </p:cNvSpPr>
          <p:nvPr>
            <p:ph idx="1"/>
          </p:nvPr>
        </p:nvSpPr>
        <p:spPr/>
        <p:txBody>
          <a:bodyPr/>
          <a:lstStyle/>
          <a:p>
            <a:r>
              <a:rPr lang="nl-NL" dirty="0"/>
              <a:t>Ringworm</a:t>
            </a:r>
          </a:p>
          <a:p>
            <a:r>
              <a:rPr lang="nl-NL" dirty="0"/>
              <a:t>Ziekte van </a:t>
            </a:r>
            <a:r>
              <a:rPr lang="nl-NL" dirty="0" err="1"/>
              <a:t>Tyzzer</a:t>
            </a:r>
            <a:r>
              <a:rPr lang="nl-NL" dirty="0"/>
              <a:t> </a:t>
            </a:r>
          </a:p>
        </p:txBody>
      </p:sp>
      <p:pic>
        <p:nvPicPr>
          <p:cNvPr id="2050" name="Picture 2" descr="Afbeeldingsresultaat voor symptomen ringworm gerbil">
            <a:extLst>
              <a:ext uri="{FF2B5EF4-FFF2-40B4-BE49-F238E27FC236}">
                <a16:creationId xmlns:a16="http://schemas.microsoft.com/office/drawing/2014/main" id="{25225563-F376-4692-A7E2-60DF5ED374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243" y="3304360"/>
            <a:ext cx="2887101" cy="225193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Afbeeldingsresultaat voor symptomen ziekte van tyzzer">
            <a:extLst>
              <a:ext uri="{FF2B5EF4-FFF2-40B4-BE49-F238E27FC236}">
                <a16:creationId xmlns:a16="http://schemas.microsoft.com/office/drawing/2014/main" id="{D34A4BEE-67E1-4935-9525-AF43FB3E99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8099" y="3304359"/>
            <a:ext cx="3559126" cy="23712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73166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E62212-4935-4C9F-9C35-45D589F5FD53}"/>
              </a:ext>
            </a:extLst>
          </p:cNvPr>
          <p:cNvSpPr>
            <a:spLocks noGrp="1"/>
          </p:cNvSpPr>
          <p:nvPr>
            <p:ph type="title"/>
          </p:nvPr>
        </p:nvSpPr>
        <p:spPr/>
        <p:txBody>
          <a:bodyPr/>
          <a:lstStyle/>
          <a:p>
            <a:r>
              <a:rPr lang="nl-NL" dirty="0"/>
              <a:t>Schurft </a:t>
            </a:r>
            <a:br>
              <a:rPr lang="nl-NL" dirty="0"/>
            </a:br>
            <a:endParaRPr lang="nl-NL" dirty="0"/>
          </a:p>
        </p:txBody>
      </p:sp>
      <p:sp>
        <p:nvSpPr>
          <p:cNvPr id="3" name="Tijdelijke aanduiding voor inhoud 2">
            <a:extLst>
              <a:ext uri="{FF2B5EF4-FFF2-40B4-BE49-F238E27FC236}">
                <a16:creationId xmlns:a16="http://schemas.microsoft.com/office/drawing/2014/main" id="{65F1D912-95DD-4B12-AA64-AA26C4EC2B07}"/>
              </a:ext>
            </a:extLst>
          </p:cNvPr>
          <p:cNvSpPr>
            <a:spLocks noGrp="1"/>
          </p:cNvSpPr>
          <p:nvPr>
            <p:ph idx="1"/>
          </p:nvPr>
        </p:nvSpPr>
        <p:spPr>
          <a:xfrm>
            <a:off x="677334" y="1402495"/>
            <a:ext cx="8596668" cy="4697411"/>
          </a:xfrm>
        </p:spPr>
        <p:txBody>
          <a:bodyPr>
            <a:normAutofit/>
          </a:bodyPr>
          <a:lstStyle/>
          <a:p>
            <a:pPr marL="0" indent="0">
              <a:buNone/>
            </a:pPr>
            <a:r>
              <a:rPr lang="nl-NL" dirty="0"/>
              <a:t>Symptomen</a:t>
            </a:r>
          </a:p>
          <a:p>
            <a:r>
              <a:rPr lang="nl-NL" dirty="0"/>
              <a:t>Kale plekken</a:t>
            </a:r>
          </a:p>
          <a:p>
            <a:r>
              <a:rPr lang="nl-NL" dirty="0"/>
              <a:t>Haarverlies</a:t>
            </a:r>
          </a:p>
        </p:txBody>
      </p:sp>
    </p:spTree>
    <p:extLst>
      <p:ext uri="{BB962C8B-B14F-4D97-AF65-F5344CB8AC3E}">
        <p14:creationId xmlns:p14="http://schemas.microsoft.com/office/powerpoint/2010/main" val="25836514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2BD785-249A-47C4-90F5-CF03CF66A185}"/>
              </a:ext>
            </a:extLst>
          </p:cNvPr>
          <p:cNvSpPr>
            <a:spLocks noGrp="1"/>
          </p:cNvSpPr>
          <p:nvPr>
            <p:ph type="title"/>
          </p:nvPr>
        </p:nvSpPr>
        <p:spPr/>
        <p:txBody>
          <a:bodyPr/>
          <a:lstStyle/>
          <a:p>
            <a:r>
              <a:rPr lang="nl-NL" dirty="0"/>
              <a:t>Preventieve maatregelen </a:t>
            </a:r>
            <a:br>
              <a:rPr lang="nl-NL" dirty="0"/>
            </a:br>
            <a:endParaRPr lang="nl-NL" dirty="0"/>
          </a:p>
        </p:txBody>
      </p:sp>
      <p:sp>
        <p:nvSpPr>
          <p:cNvPr id="3" name="Tijdelijke aanduiding voor inhoud 2">
            <a:extLst>
              <a:ext uri="{FF2B5EF4-FFF2-40B4-BE49-F238E27FC236}">
                <a16:creationId xmlns:a16="http://schemas.microsoft.com/office/drawing/2014/main" id="{A29D468D-8102-4DA7-AE9C-8E1D52D5F351}"/>
              </a:ext>
            </a:extLst>
          </p:cNvPr>
          <p:cNvSpPr>
            <a:spLocks noGrp="1"/>
          </p:cNvSpPr>
          <p:nvPr>
            <p:ph idx="1"/>
          </p:nvPr>
        </p:nvSpPr>
        <p:spPr/>
        <p:txBody>
          <a:bodyPr/>
          <a:lstStyle/>
          <a:p>
            <a:r>
              <a:rPr lang="nl-NL" dirty="0"/>
              <a:t>Goede weerstand en hygiëne </a:t>
            </a:r>
          </a:p>
          <a:p>
            <a:endParaRPr lang="nl-NL" sz="2146" dirty="0"/>
          </a:p>
        </p:txBody>
      </p:sp>
    </p:spTree>
    <p:extLst>
      <p:ext uri="{BB962C8B-B14F-4D97-AF65-F5344CB8AC3E}">
        <p14:creationId xmlns:p14="http://schemas.microsoft.com/office/powerpoint/2010/main" val="11976239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5FB900-501D-44EA-9CF7-FF3BAB14B30A}"/>
              </a:ext>
            </a:extLst>
          </p:cNvPr>
          <p:cNvSpPr>
            <a:spLocks noGrp="1"/>
          </p:cNvSpPr>
          <p:nvPr>
            <p:ph type="title"/>
          </p:nvPr>
        </p:nvSpPr>
        <p:spPr/>
        <p:txBody>
          <a:bodyPr/>
          <a:lstStyle/>
          <a:p>
            <a:r>
              <a:rPr lang="nl-NL" dirty="0"/>
              <a:t>Prognose</a:t>
            </a:r>
          </a:p>
        </p:txBody>
      </p:sp>
      <p:sp>
        <p:nvSpPr>
          <p:cNvPr id="3" name="Tijdelijke aanduiding voor inhoud 2">
            <a:extLst>
              <a:ext uri="{FF2B5EF4-FFF2-40B4-BE49-F238E27FC236}">
                <a16:creationId xmlns:a16="http://schemas.microsoft.com/office/drawing/2014/main" id="{7EB73B84-57B0-4C9A-895E-FE5293C18CDC}"/>
              </a:ext>
            </a:extLst>
          </p:cNvPr>
          <p:cNvSpPr>
            <a:spLocks noGrp="1"/>
          </p:cNvSpPr>
          <p:nvPr>
            <p:ph idx="1"/>
          </p:nvPr>
        </p:nvSpPr>
        <p:spPr/>
        <p:txBody>
          <a:bodyPr/>
          <a:lstStyle/>
          <a:p>
            <a:pPr marL="0" indent="0">
              <a:buNone/>
            </a:pPr>
            <a:r>
              <a:rPr lang="nl-NL" dirty="0"/>
              <a:t> </a:t>
            </a:r>
          </a:p>
          <a:p>
            <a:r>
              <a:rPr lang="nl-NL" dirty="0"/>
              <a:t>kan komen door een te kort aan vitamine c of door mijten als de behandeling goed verloopt kan het diertje volledig herstellen maar als er niks aan gedaan word dan zal de mijt gaan vermenigvuldigen en groter worden waardoor de gerbil zal sterven.</a:t>
            </a:r>
          </a:p>
          <a:p>
            <a:endParaRPr lang="nl-NL" dirty="0"/>
          </a:p>
        </p:txBody>
      </p:sp>
    </p:spTree>
    <p:extLst>
      <p:ext uri="{BB962C8B-B14F-4D97-AF65-F5344CB8AC3E}">
        <p14:creationId xmlns:p14="http://schemas.microsoft.com/office/powerpoint/2010/main" val="28969345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1871FB-64F5-4DA9-B680-483989577E62}"/>
              </a:ext>
            </a:extLst>
          </p:cNvPr>
          <p:cNvSpPr>
            <a:spLocks noGrp="1"/>
          </p:cNvSpPr>
          <p:nvPr>
            <p:ph type="title"/>
          </p:nvPr>
        </p:nvSpPr>
        <p:spPr/>
        <p:txBody>
          <a:bodyPr/>
          <a:lstStyle/>
          <a:p>
            <a:r>
              <a:rPr lang="nl-NL" dirty="0"/>
              <a:t>Behandeling</a:t>
            </a:r>
            <a:br>
              <a:rPr lang="nl-NL" dirty="0"/>
            </a:br>
            <a:endParaRPr lang="nl-NL" dirty="0"/>
          </a:p>
        </p:txBody>
      </p:sp>
      <p:sp>
        <p:nvSpPr>
          <p:cNvPr id="3" name="Tijdelijke aanduiding voor inhoud 2">
            <a:extLst>
              <a:ext uri="{FF2B5EF4-FFF2-40B4-BE49-F238E27FC236}">
                <a16:creationId xmlns:a16="http://schemas.microsoft.com/office/drawing/2014/main" id="{1C463DE6-A790-4248-9E0C-4B4D22020789}"/>
              </a:ext>
            </a:extLst>
          </p:cNvPr>
          <p:cNvSpPr>
            <a:spLocks noGrp="1"/>
          </p:cNvSpPr>
          <p:nvPr>
            <p:ph idx="1"/>
          </p:nvPr>
        </p:nvSpPr>
        <p:spPr/>
        <p:txBody>
          <a:bodyPr/>
          <a:lstStyle/>
          <a:p>
            <a:r>
              <a:rPr lang="nl-NL" dirty="0"/>
              <a:t>Naar de dierenarts of met antischurft behandelen</a:t>
            </a:r>
          </a:p>
          <a:p>
            <a:endParaRPr lang="nl-NL" dirty="0"/>
          </a:p>
        </p:txBody>
      </p:sp>
    </p:spTree>
    <p:extLst>
      <p:ext uri="{BB962C8B-B14F-4D97-AF65-F5344CB8AC3E}">
        <p14:creationId xmlns:p14="http://schemas.microsoft.com/office/powerpoint/2010/main" val="31734814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1A027B-6194-4315-8726-EF776953D674}"/>
              </a:ext>
            </a:extLst>
          </p:cNvPr>
          <p:cNvSpPr>
            <a:spLocks noGrp="1"/>
          </p:cNvSpPr>
          <p:nvPr>
            <p:ph type="title"/>
          </p:nvPr>
        </p:nvSpPr>
        <p:spPr/>
        <p:txBody>
          <a:bodyPr/>
          <a:lstStyle/>
          <a:p>
            <a:r>
              <a:rPr lang="nl-NL" dirty="0"/>
              <a:t>Diagnose</a:t>
            </a:r>
            <a:br>
              <a:rPr lang="nl-NL" dirty="0"/>
            </a:br>
            <a:endParaRPr lang="nl-NL" dirty="0"/>
          </a:p>
        </p:txBody>
      </p:sp>
      <p:sp>
        <p:nvSpPr>
          <p:cNvPr id="3" name="Tijdelijke aanduiding voor inhoud 2">
            <a:extLst>
              <a:ext uri="{FF2B5EF4-FFF2-40B4-BE49-F238E27FC236}">
                <a16:creationId xmlns:a16="http://schemas.microsoft.com/office/drawing/2014/main" id="{21E2158D-6849-43DF-A478-F8AB540F3999}"/>
              </a:ext>
            </a:extLst>
          </p:cNvPr>
          <p:cNvSpPr>
            <a:spLocks noGrp="1"/>
          </p:cNvSpPr>
          <p:nvPr>
            <p:ph idx="1"/>
          </p:nvPr>
        </p:nvSpPr>
        <p:spPr/>
        <p:txBody>
          <a:bodyPr/>
          <a:lstStyle/>
          <a:p>
            <a:r>
              <a:rPr lang="nl-NL" dirty="0"/>
              <a:t>Op basis van de symptomen</a:t>
            </a:r>
          </a:p>
          <a:p>
            <a:endParaRPr lang="nl-NL" dirty="0"/>
          </a:p>
        </p:txBody>
      </p:sp>
    </p:spTree>
    <p:extLst>
      <p:ext uri="{BB962C8B-B14F-4D97-AF65-F5344CB8AC3E}">
        <p14:creationId xmlns:p14="http://schemas.microsoft.com/office/powerpoint/2010/main" val="15334934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5FB345-6B35-49E9-A496-E4C5792790F0}"/>
              </a:ext>
            </a:extLst>
          </p:cNvPr>
          <p:cNvSpPr>
            <a:spLocks noGrp="1"/>
          </p:cNvSpPr>
          <p:nvPr>
            <p:ph type="title"/>
          </p:nvPr>
        </p:nvSpPr>
        <p:spPr/>
        <p:txBody>
          <a:bodyPr/>
          <a:lstStyle/>
          <a:p>
            <a:r>
              <a:rPr lang="nl-NL" dirty="0"/>
              <a:t>Maag en darm ziektes </a:t>
            </a:r>
          </a:p>
        </p:txBody>
      </p:sp>
      <p:sp>
        <p:nvSpPr>
          <p:cNvPr id="3" name="Tijdelijke aanduiding voor inhoud 2">
            <a:extLst>
              <a:ext uri="{FF2B5EF4-FFF2-40B4-BE49-F238E27FC236}">
                <a16:creationId xmlns:a16="http://schemas.microsoft.com/office/drawing/2014/main" id="{70F362D0-C52C-4E2A-8E0D-3369DAF7350F}"/>
              </a:ext>
            </a:extLst>
          </p:cNvPr>
          <p:cNvSpPr>
            <a:spLocks noGrp="1"/>
          </p:cNvSpPr>
          <p:nvPr>
            <p:ph idx="1"/>
          </p:nvPr>
        </p:nvSpPr>
        <p:spPr/>
        <p:txBody>
          <a:bodyPr>
            <a:normAutofit/>
          </a:bodyPr>
          <a:lstStyle/>
          <a:p>
            <a:pPr marL="0" indent="0">
              <a:buNone/>
            </a:pPr>
            <a:r>
              <a:rPr lang="nl-NL" dirty="0"/>
              <a:t>Symptomen</a:t>
            </a:r>
          </a:p>
          <a:p>
            <a:r>
              <a:rPr lang="nl-NL" dirty="0"/>
              <a:t>Spijsverteringsproblemen</a:t>
            </a:r>
          </a:p>
          <a:p>
            <a:r>
              <a:rPr lang="nl-NL" dirty="0"/>
              <a:t>verhoogde lichaamstemperatuur</a:t>
            </a:r>
          </a:p>
          <a:p>
            <a:r>
              <a:rPr lang="nl-NL" dirty="0"/>
              <a:t>minder eten</a:t>
            </a:r>
          </a:p>
        </p:txBody>
      </p:sp>
    </p:spTree>
    <p:extLst>
      <p:ext uri="{BB962C8B-B14F-4D97-AF65-F5344CB8AC3E}">
        <p14:creationId xmlns:p14="http://schemas.microsoft.com/office/powerpoint/2010/main" val="10256447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3ACAFE-88E2-4EFF-9356-ECAB25038E5F}"/>
              </a:ext>
            </a:extLst>
          </p:cNvPr>
          <p:cNvSpPr>
            <a:spLocks noGrp="1"/>
          </p:cNvSpPr>
          <p:nvPr>
            <p:ph type="title"/>
          </p:nvPr>
        </p:nvSpPr>
        <p:spPr/>
        <p:txBody>
          <a:bodyPr/>
          <a:lstStyle/>
          <a:p>
            <a:r>
              <a:rPr lang="nl-NL" dirty="0"/>
              <a:t>Preventie maatregelen</a:t>
            </a:r>
            <a:br>
              <a:rPr lang="nl-NL" dirty="0"/>
            </a:br>
            <a:endParaRPr lang="nl-NL" dirty="0"/>
          </a:p>
        </p:txBody>
      </p:sp>
      <p:sp>
        <p:nvSpPr>
          <p:cNvPr id="3" name="Tijdelijke aanduiding voor inhoud 2">
            <a:extLst>
              <a:ext uri="{FF2B5EF4-FFF2-40B4-BE49-F238E27FC236}">
                <a16:creationId xmlns:a16="http://schemas.microsoft.com/office/drawing/2014/main" id="{32366143-496F-4CFF-83D4-97BD1D9C1186}"/>
              </a:ext>
            </a:extLst>
          </p:cNvPr>
          <p:cNvSpPr>
            <a:spLocks noGrp="1"/>
          </p:cNvSpPr>
          <p:nvPr>
            <p:ph idx="1"/>
          </p:nvPr>
        </p:nvSpPr>
        <p:spPr/>
        <p:txBody>
          <a:bodyPr/>
          <a:lstStyle/>
          <a:p>
            <a:r>
              <a:rPr lang="nl-NL" dirty="0"/>
              <a:t>Oorzaken wegnemen, oorzaken zijn: gebrek aan beweging, eenzijdig voedsel, bedorven voer, met insectenmiddelen behandeld groenvoer. </a:t>
            </a:r>
          </a:p>
          <a:p>
            <a:endParaRPr lang="nl-NL" dirty="0"/>
          </a:p>
        </p:txBody>
      </p:sp>
    </p:spTree>
    <p:extLst>
      <p:ext uri="{BB962C8B-B14F-4D97-AF65-F5344CB8AC3E}">
        <p14:creationId xmlns:p14="http://schemas.microsoft.com/office/powerpoint/2010/main" val="1294773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2F2757-378B-4521-A37C-B0D194C878F6}"/>
              </a:ext>
            </a:extLst>
          </p:cNvPr>
          <p:cNvSpPr>
            <a:spLocks noGrp="1"/>
          </p:cNvSpPr>
          <p:nvPr>
            <p:ph type="title"/>
          </p:nvPr>
        </p:nvSpPr>
        <p:spPr/>
        <p:txBody>
          <a:bodyPr/>
          <a:lstStyle/>
          <a:p>
            <a:r>
              <a:rPr lang="nl-NL" dirty="0"/>
              <a:t>Prognose</a:t>
            </a:r>
            <a:br>
              <a:rPr lang="nl-NL" dirty="0"/>
            </a:br>
            <a:endParaRPr lang="nl-NL" dirty="0"/>
          </a:p>
        </p:txBody>
      </p:sp>
      <p:sp>
        <p:nvSpPr>
          <p:cNvPr id="3" name="Tijdelijke aanduiding voor inhoud 2">
            <a:extLst>
              <a:ext uri="{FF2B5EF4-FFF2-40B4-BE49-F238E27FC236}">
                <a16:creationId xmlns:a16="http://schemas.microsoft.com/office/drawing/2014/main" id="{4EBD9BEF-670E-4345-AA57-F208E11FFA26}"/>
              </a:ext>
            </a:extLst>
          </p:cNvPr>
          <p:cNvSpPr>
            <a:spLocks noGrp="1"/>
          </p:cNvSpPr>
          <p:nvPr>
            <p:ph idx="1"/>
          </p:nvPr>
        </p:nvSpPr>
        <p:spPr/>
        <p:txBody>
          <a:bodyPr/>
          <a:lstStyle/>
          <a:p>
            <a:r>
              <a:rPr lang="nl-NL" dirty="0"/>
              <a:t>Als er niks aan gedaan wordt, zal het dier steeds zieker worden en uiteindelijk komen te overlijden. </a:t>
            </a:r>
          </a:p>
          <a:p>
            <a:endParaRPr lang="nl-NL" dirty="0"/>
          </a:p>
        </p:txBody>
      </p:sp>
    </p:spTree>
    <p:extLst>
      <p:ext uri="{BB962C8B-B14F-4D97-AF65-F5344CB8AC3E}">
        <p14:creationId xmlns:p14="http://schemas.microsoft.com/office/powerpoint/2010/main" val="17896455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9A5AA7-EDCE-419E-871B-6C7A45C5893D}"/>
              </a:ext>
            </a:extLst>
          </p:cNvPr>
          <p:cNvSpPr>
            <a:spLocks noGrp="1"/>
          </p:cNvSpPr>
          <p:nvPr>
            <p:ph type="title"/>
          </p:nvPr>
        </p:nvSpPr>
        <p:spPr/>
        <p:txBody>
          <a:bodyPr/>
          <a:lstStyle/>
          <a:p>
            <a:r>
              <a:rPr lang="nl-NL" dirty="0"/>
              <a:t>Diagnose </a:t>
            </a:r>
            <a:br>
              <a:rPr lang="nl-NL" dirty="0"/>
            </a:br>
            <a:endParaRPr lang="nl-NL" dirty="0"/>
          </a:p>
        </p:txBody>
      </p:sp>
      <p:sp>
        <p:nvSpPr>
          <p:cNvPr id="3" name="Tijdelijke aanduiding voor inhoud 2">
            <a:extLst>
              <a:ext uri="{FF2B5EF4-FFF2-40B4-BE49-F238E27FC236}">
                <a16:creationId xmlns:a16="http://schemas.microsoft.com/office/drawing/2014/main" id="{E5D149D3-7E6C-42B9-8F90-93705C417A95}"/>
              </a:ext>
            </a:extLst>
          </p:cNvPr>
          <p:cNvSpPr>
            <a:spLocks noGrp="1"/>
          </p:cNvSpPr>
          <p:nvPr>
            <p:ph idx="1"/>
          </p:nvPr>
        </p:nvSpPr>
        <p:spPr/>
        <p:txBody>
          <a:bodyPr/>
          <a:lstStyle/>
          <a:p>
            <a:r>
              <a:rPr lang="nl-NL" dirty="0"/>
              <a:t>Door de dierenarts</a:t>
            </a:r>
          </a:p>
          <a:p>
            <a:endParaRPr lang="nl-NL" dirty="0"/>
          </a:p>
        </p:txBody>
      </p:sp>
    </p:spTree>
    <p:extLst>
      <p:ext uri="{BB962C8B-B14F-4D97-AF65-F5344CB8AC3E}">
        <p14:creationId xmlns:p14="http://schemas.microsoft.com/office/powerpoint/2010/main" val="4240395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99D053-3DEB-459F-8C27-C57D392C4429}"/>
              </a:ext>
            </a:extLst>
          </p:cNvPr>
          <p:cNvSpPr>
            <a:spLocks noGrp="1"/>
          </p:cNvSpPr>
          <p:nvPr>
            <p:ph type="title"/>
          </p:nvPr>
        </p:nvSpPr>
        <p:spPr/>
        <p:txBody>
          <a:bodyPr/>
          <a:lstStyle/>
          <a:p>
            <a:r>
              <a:rPr lang="nl-NL" dirty="0"/>
              <a:t>Einde </a:t>
            </a:r>
          </a:p>
        </p:txBody>
      </p:sp>
      <p:sp>
        <p:nvSpPr>
          <p:cNvPr id="3" name="Tijdelijke aanduiding voor inhoud 2">
            <a:extLst>
              <a:ext uri="{FF2B5EF4-FFF2-40B4-BE49-F238E27FC236}">
                <a16:creationId xmlns:a16="http://schemas.microsoft.com/office/drawing/2014/main" id="{119ED85E-9494-423E-A1A0-15FF7F277378}"/>
              </a:ext>
            </a:extLst>
          </p:cNvPr>
          <p:cNvSpPr>
            <a:spLocks noGrp="1"/>
          </p:cNvSpPr>
          <p:nvPr>
            <p:ph idx="1"/>
          </p:nvPr>
        </p:nvSpPr>
        <p:spPr/>
        <p:txBody>
          <a:bodyPr/>
          <a:lstStyle/>
          <a:p>
            <a:r>
              <a:rPr lang="nl-NL" dirty="0"/>
              <a:t> Zijn er nog vragen?</a:t>
            </a:r>
          </a:p>
        </p:txBody>
      </p:sp>
      <p:pic>
        <p:nvPicPr>
          <p:cNvPr id="5124" name="Picture 4" descr="Afbeeldingsresultaat voor vragen">
            <a:extLst>
              <a:ext uri="{FF2B5EF4-FFF2-40B4-BE49-F238E27FC236}">
                <a16:creationId xmlns:a16="http://schemas.microsoft.com/office/drawing/2014/main" id="{05F39360-4444-41DE-A75A-041FA6739F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5668" y="2368201"/>
            <a:ext cx="3299804" cy="34655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5262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EC6BE5-8EC8-4EEA-BFB1-C28A92C88E28}"/>
              </a:ext>
            </a:extLst>
          </p:cNvPr>
          <p:cNvSpPr>
            <a:spLocks noGrp="1"/>
          </p:cNvSpPr>
          <p:nvPr>
            <p:ph type="title"/>
          </p:nvPr>
        </p:nvSpPr>
        <p:spPr/>
        <p:txBody>
          <a:bodyPr/>
          <a:lstStyle/>
          <a:p>
            <a:r>
              <a:rPr lang="nl-NL" dirty="0"/>
              <a:t>symptomen </a:t>
            </a:r>
          </a:p>
        </p:txBody>
      </p:sp>
      <p:sp>
        <p:nvSpPr>
          <p:cNvPr id="3" name="Tijdelijke aanduiding voor inhoud 2">
            <a:extLst>
              <a:ext uri="{FF2B5EF4-FFF2-40B4-BE49-F238E27FC236}">
                <a16:creationId xmlns:a16="http://schemas.microsoft.com/office/drawing/2014/main" id="{1B6E9F8D-F96E-480D-9BEB-E70A81D81233}"/>
              </a:ext>
            </a:extLst>
          </p:cNvPr>
          <p:cNvSpPr>
            <a:spLocks noGrp="1"/>
          </p:cNvSpPr>
          <p:nvPr>
            <p:ph idx="1"/>
          </p:nvPr>
        </p:nvSpPr>
        <p:spPr>
          <a:xfrm>
            <a:off x="530086" y="1930400"/>
            <a:ext cx="9717155" cy="3745395"/>
          </a:xfrm>
        </p:spPr>
        <p:txBody>
          <a:bodyPr>
            <a:normAutofit/>
          </a:bodyPr>
          <a:lstStyle/>
          <a:p>
            <a:pPr marL="0" indent="0">
              <a:buNone/>
            </a:pPr>
            <a:r>
              <a:rPr lang="nl-NL" sz="2000" dirty="0"/>
              <a:t>							</a:t>
            </a:r>
          </a:p>
          <a:p>
            <a:r>
              <a:rPr lang="nl-NL" sz="2000" dirty="0"/>
              <a:t> Kale plekken in de vacht </a:t>
            </a:r>
          </a:p>
          <a:p>
            <a:r>
              <a:rPr lang="nl-NL" sz="2000" dirty="0"/>
              <a:t>Huid voelt schurftig aan</a:t>
            </a:r>
          </a:p>
          <a:p>
            <a:r>
              <a:rPr lang="nl-NL" sz="2000" dirty="0"/>
              <a:t>Rode rand om de plekken</a:t>
            </a:r>
          </a:p>
          <a:p>
            <a:endParaRPr lang="nl-NL" dirty="0"/>
          </a:p>
        </p:txBody>
      </p:sp>
    </p:spTree>
    <p:extLst>
      <p:ext uri="{BB962C8B-B14F-4D97-AF65-F5344CB8AC3E}">
        <p14:creationId xmlns:p14="http://schemas.microsoft.com/office/powerpoint/2010/main" val="46628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D6040F-D06B-4D9B-A920-4A5EC0875661}"/>
              </a:ext>
            </a:extLst>
          </p:cNvPr>
          <p:cNvSpPr>
            <a:spLocks noGrp="1"/>
          </p:cNvSpPr>
          <p:nvPr>
            <p:ph type="title"/>
          </p:nvPr>
        </p:nvSpPr>
        <p:spPr/>
        <p:txBody>
          <a:bodyPr/>
          <a:lstStyle/>
          <a:p>
            <a:r>
              <a:rPr lang="nl-NL" dirty="0"/>
              <a:t>Preventieve maatregelen</a:t>
            </a:r>
            <a:br>
              <a:rPr lang="nl-NL" dirty="0"/>
            </a:br>
            <a:endParaRPr lang="nl-NL" dirty="0"/>
          </a:p>
        </p:txBody>
      </p:sp>
      <p:sp>
        <p:nvSpPr>
          <p:cNvPr id="3" name="Tijdelijke aanduiding voor inhoud 2">
            <a:extLst>
              <a:ext uri="{FF2B5EF4-FFF2-40B4-BE49-F238E27FC236}">
                <a16:creationId xmlns:a16="http://schemas.microsoft.com/office/drawing/2014/main" id="{B7B9D5FD-19D9-4A89-8E10-F246FE83F6A7}"/>
              </a:ext>
            </a:extLst>
          </p:cNvPr>
          <p:cNvSpPr>
            <a:spLocks noGrp="1"/>
          </p:cNvSpPr>
          <p:nvPr>
            <p:ph idx="1"/>
          </p:nvPr>
        </p:nvSpPr>
        <p:spPr/>
        <p:txBody>
          <a:bodyPr/>
          <a:lstStyle/>
          <a:p>
            <a:r>
              <a:rPr lang="nl-NL" dirty="0"/>
              <a:t>Goede hygiëne </a:t>
            </a:r>
          </a:p>
          <a:p>
            <a:r>
              <a:rPr lang="nl-NL" dirty="0"/>
              <a:t>Voorkomen dat andere besmet worden </a:t>
            </a:r>
          </a:p>
          <a:p>
            <a:endParaRPr lang="nl-NL" dirty="0"/>
          </a:p>
        </p:txBody>
      </p:sp>
    </p:spTree>
    <p:extLst>
      <p:ext uri="{BB962C8B-B14F-4D97-AF65-F5344CB8AC3E}">
        <p14:creationId xmlns:p14="http://schemas.microsoft.com/office/powerpoint/2010/main" val="3340606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B682CD-7DCE-481C-A09F-DE9E3730893F}"/>
              </a:ext>
            </a:extLst>
          </p:cNvPr>
          <p:cNvSpPr>
            <a:spLocks noGrp="1"/>
          </p:cNvSpPr>
          <p:nvPr>
            <p:ph type="title"/>
          </p:nvPr>
        </p:nvSpPr>
        <p:spPr/>
        <p:txBody>
          <a:bodyPr/>
          <a:lstStyle/>
          <a:p>
            <a:r>
              <a:rPr lang="nl-NL" dirty="0"/>
              <a:t>Diagnose </a:t>
            </a:r>
          </a:p>
        </p:txBody>
      </p:sp>
      <p:sp>
        <p:nvSpPr>
          <p:cNvPr id="3" name="Tijdelijke aanduiding voor inhoud 2">
            <a:extLst>
              <a:ext uri="{FF2B5EF4-FFF2-40B4-BE49-F238E27FC236}">
                <a16:creationId xmlns:a16="http://schemas.microsoft.com/office/drawing/2014/main" id="{5777246E-1AA5-49E2-B827-C88744F3D49E}"/>
              </a:ext>
            </a:extLst>
          </p:cNvPr>
          <p:cNvSpPr>
            <a:spLocks noGrp="1"/>
          </p:cNvSpPr>
          <p:nvPr>
            <p:ph idx="1"/>
          </p:nvPr>
        </p:nvSpPr>
        <p:spPr/>
        <p:txBody>
          <a:bodyPr/>
          <a:lstStyle/>
          <a:p>
            <a:r>
              <a:rPr lang="nl-NL" dirty="0"/>
              <a:t>Rode plekken op de huid</a:t>
            </a:r>
          </a:p>
          <a:p>
            <a:pPr marL="0" indent="0">
              <a:buNone/>
            </a:pPr>
            <a:endParaRPr lang="nl-NL" dirty="0"/>
          </a:p>
          <a:p>
            <a:endParaRPr lang="nl-NL" dirty="0"/>
          </a:p>
        </p:txBody>
      </p:sp>
    </p:spTree>
    <p:extLst>
      <p:ext uri="{BB962C8B-B14F-4D97-AF65-F5344CB8AC3E}">
        <p14:creationId xmlns:p14="http://schemas.microsoft.com/office/powerpoint/2010/main" val="3874313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DC1854-706A-43D9-8A70-567800E38FE0}"/>
              </a:ext>
            </a:extLst>
          </p:cNvPr>
          <p:cNvSpPr>
            <a:spLocks noGrp="1"/>
          </p:cNvSpPr>
          <p:nvPr>
            <p:ph type="title"/>
          </p:nvPr>
        </p:nvSpPr>
        <p:spPr/>
        <p:txBody>
          <a:bodyPr/>
          <a:lstStyle/>
          <a:p>
            <a:r>
              <a:rPr lang="nl-NL" dirty="0"/>
              <a:t>Behandeling </a:t>
            </a:r>
          </a:p>
        </p:txBody>
      </p:sp>
      <p:sp>
        <p:nvSpPr>
          <p:cNvPr id="3" name="Tijdelijke aanduiding voor inhoud 2">
            <a:extLst>
              <a:ext uri="{FF2B5EF4-FFF2-40B4-BE49-F238E27FC236}">
                <a16:creationId xmlns:a16="http://schemas.microsoft.com/office/drawing/2014/main" id="{53173ECE-A6E2-40D7-B8D5-922BEBD73679}"/>
              </a:ext>
            </a:extLst>
          </p:cNvPr>
          <p:cNvSpPr>
            <a:spLocks noGrp="1"/>
          </p:cNvSpPr>
          <p:nvPr>
            <p:ph idx="1"/>
          </p:nvPr>
        </p:nvSpPr>
        <p:spPr/>
        <p:txBody>
          <a:bodyPr/>
          <a:lstStyle/>
          <a:p>
            <a:r>
              <a:rPr lang="nl-NL" dirty="0"/>
              <a:t>De dierenarts schrijft een middel voor. </a:t>
            </a:r>
            <a:r>
              <a:rPr lang="nl-NL"/>
              <a:t>Antibiotica.  </a:t>
            </a:r>
            <a:endParaRPr lang="nl-NL" dirty="0"/>
          </a:p>
          <a:p>
            <a:endParaRPr lang="nl-NL" dirty="0"/>
          </a:p>
        </p:txBody>
      </p:sp>
    </p:spTree>
    <p:extLst>
      <p:ext uri="{BB962C8B-B14F-4D97-AF65-F5344CB8AC3E}">
        <p14:creationId xmlns:p14="http://schemas.microsoft.com/office/powerpoint/2010/main" val="3546077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DBF8C8-120A-4D9E-8C89-CC969898FA81}"/>
              </a:ext>
            </a:extLst>
          </p:cNvPr>
          <p:cNvSpPr>
            <a:spLocks noGrp="1"/>
          </p:cNvSpPr>
          <p:nvPr>
            <p:ph type="title"/>
          </p:nvPr>
        </p:nvSpPr>
        <p:spPr/>
        <p:txBody>
          <a:bodyPr/>
          <a:lstStyle/>
          <a:p>
            <a:r>
              <a:rPr lang="nl-NL" dirty="0"/>
              <a:t>Ziekte van </a:t>
            </a:r>
            <a:r>
              <a:rPr lang="nl-NL" dirty="0" err="1"/>
              <a:t>Tyzzer</a:t>
            </a:r>
            <a:r>
              <a:rPr lang="nl-NL" dirty="0"/>
              <a:t> </a:t>
            </a:r>
          </a:p>
        </p:txBody>
      </p:sp>
      <p:sp>
        <p:nvSpPr>
          <p:cNvPr id="3" name="Tijdelijke aanduiding voor inhoud 2">
            <a:extLst>
              <a:ext uri="{FF2B5EF4-FFF2-40B4-BE49-F238E27FC236}">
                <a16:creationId xmlns:a16="http://schemas.microsoft.com/office/drawing/2014/main" id="{307C745F-5B2D-4E6F-B61D-58092CA1571B}"/>
              </a:ext>
            </a:extLst>
          </p:cNvPr>
          <p:cNvSpPr>
            <a:spLocks noGrp="1"/>
          </p:cNvSpPr>
          <p:nvPr>
            <p:ph idx="1"/>
          </p:nvPr>
        </p:nvSpPr>
        <p:spPr>
          <a:xfrm>
            <a:off x="665555" y="1270000"/>
            <a:ext cx="9818814" cy="5486400"/>
          </a:xfrm>
        </p:spPr>
        <p:txBody>
          <a:bodyPr>
            <a:normAutofit/>
          </a:bodyPr>
          <a:lstStyle/>
          <a:p>
            <a:pPr marL="0" indent="0">
              <a:buNone/>
            </a:pPr>
            <a:endParaRPr lang="nl-NL" sz="2900" dirty="0"/>
          </a:p>
          <a:p>
            <a:pPr marL="0" indent="0">
              <a:buNone/>
            </a:pPr>
            <a:r>
              <a:rPr lang="nl-NL" dirty="0"/>
              <a:t>Symptomen</a:t>
            </a:r>
          </a:p>
          <a:p>
            <a:r>
              <a:rPr lang="nl-NL" dirty="0"/>
              <a:t>	gebogen houding</a:t>
            </a:r>
          </a:p>
          <a:p>
            <a:r>
              <a:rPr lang="nl-NL" dirty="0"/>
              <a:t>ruwe vacht</a:t>
            </a:r>
          </a:p>
          <a:p>
            <a:r>
              <a:rPr lang="nl-NL" dirty="0"/>
              <a:t>sloom gedrag</a:t>
            </a:r>
          </a:p>
          <a:p>
            <a:r>
              <a:rPr lang="nl-NL" dirty="0"/>
              <a:t>verminderde eetlust</a:t>
            </a:r>
          </a:p>
          <a:p>
            <a:r>
              <a:rPr lang="nl-NL" dirty="0"/>
              <a:t>waterige diarree</a:t>
            </a:r>
          </a:p>
          <a:p>
            <a:r>
              <a:rPr lang="nl-NL" dirty="0"/>
              <a:t>uitdroging</a:t>
            </a:r>
          </a:p>
          <a:p>
            <a:pPr marL="0" indent="0">
              <a:buNone/>
            </a:pPr>
            <a:endParaRPr lang="nl-NL" sz="2900" dirty="0"/>
          </a:p>
          <a:p>
            <a:endParaRPr lang="nl-NL" dirty="0"/>
          </a:p>
          <a:p>
            <a:endParaRPr lang="nl-NL" dirty="0"/>
          </a:p>
        </p:txBody>
      </p:sp>
    </p:spTree>
    <p:extLst>
      <p:ext uri="{BB962C8B-B14F-4D97-AF65-F5344CB8AC3E}">
        <p14:creationId xmlns:p14="http://schemas.microsoft.com/office/powerpoint/2010/main" val="2238776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F0466B-36B3-4162-A227-6082984119F6}"/>
              </a:ext>
            </a:extLst>
          </p:cNvPr>
          <p:cNvSpPr>
            <a:spLocks noGrp="1"/>
          </p:cNvSpPr>
          <p:nvPr>
            <p:ph type="title"/>
          </p:nvPr>
        </p:nvSpPr>
        <p:spPr/>
        <p:txBody>
          <a:bodyPr/>
          <a:lstStyle/>
          <a:p>
            <a:r>
              <a:rPr lang="nl-NL" dirty="0"/>
              <a:t>Preventieve maatregelen</a:t>
            </a:r>
            <a:br>
              <a:rPr lang="nl-NL" dirty="0"/>
            </a:br>
            <a:endParaRPr lang="nl-NL" dirty="0"/>
          </a:p>
        </p:txBody>
      </p:sp>
      <p:sp>
        <p:nvSpPr>
          <p:cNvPr id="3" name="Tijdelijke aanduiding voor inhoud 2">
            <a:extLst>
              <a:ext uri="{FF2B5EF4-FFF2-40B4-BE49-F238E27FC236}">
                <a16:creationId xmlns:a16="http://schemas.microsoft.com/office/drawing/2014/main" id="{DAEEB419-5D3C-4CCE-A5CD-8229974CE925}"/>
              </a:ext>
            </a:extLst>
          </p:cNvPr>
          <p:cNvSpPr>
            <a:spLocks noGrp="1"/>
          </p:cNvSpPr>
          <p:nvPr>
            <p:ph idx="1"/>
          </p:nvPr>
        </p:nvSpPr>
        <p:spPr/>
        <p:txBody>
          <a:bodyPr/>
          <a:lstStyle/>
          <a:p>
            <a:r>
              <a:rPr lang="nl-NL" dirty="0"/>
              <a:t>Hok goed schoonhouden</a:t>
            </a:r>
          </a:p>
          <a:p>
            <a:r>
              <a:rPr lang="nl-NL" dirty="0"/>
              <a:t>-	Bodembedekking vaker vervangen </a:t>
            </a:r>
          </a:p>
          <a:p>
            <a:r>
              <a:rPr lang="nl-NL" dirty="0"/>
              <a:t>-	Als dieren samen leven apart zetten</a:t>
            </a:r>
          </a:p>
          <a:p>
            <a:endParaRPr lang="nl-NL" dirty="0"/>
          </a:p>
        </p:txBody>
      </p:sp>
    </p:spTree>
    <p:extLst>
      <p:ext uri="{BB962C8B-B14F-4D97-AF65-F5344CB8AC3E}">
        <p14:creationId xmlns:p14="http://schemas.microsoft.com/office/powerpoint/2010/main" val="375159176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88</TotalTime>
  <Words>550</Words>
  <Application>Microsoft Office PowerPoint</Application>
  <PresentationFormat>Breedbeeld</PresentationFormat>
  <Paragraphs>123</Paragraphs>
  <Slides>39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39</vt:i4>
      </vt:variant>
    </vt:vector>
  </HeadingPairs>
  <TitlesOfParts>
    <vt:vector size="43" baseType="lpstr">
      <vt:lpstr>Arial</vt:lpstr>
      <vt:lpstr>Trebuchet MS</vt:lpstr>
      <vt:lpstr>Wingdings 3</vt:lpstr>
      <vt:lpstr>Facet</vt:lpstr>
      <vt:lpstr>Gerbil </vt:lpstr>
      <vt:lpstr>Gezondheid meten</vt:lpstr>
      <vt:lpstr>Besmettelijke infectieziektes </vt:lpstr>
      <vt:lpstr>symptomen </vt:lpstr>
      <vt:lpstr>Preventieve maatregelen </vt:lpstr>
      <vt:lpstr>Diagnose </vt:lpstr>
      <vt:lpstr>Behandeling </vt:lpstr>
      <vt:lpstr>Ziekte van Tyzzer </vt:lpstr>
      <vt:lpstr>Preventieve maatregelen </vt:lpstr>
      <vt:lpstr>Prognose </vt:lpstr>
      <vt:lpstr>behandeling</vt:lpstr>
      <vt:lpstr>Diagnose </vt:lpstr>
      <vt:lpstr>Erfelijke aandoeningen </vt:lpstr>
      <vt:lpstr>Abces</vt:lpstr>
      <vt:lpstr>Preventieve maatregelen  </vt:lpstr>
      <vt:lpstr>Prognose </vt:lpstr>
      <vt:lpstr>Diagnose </vt:lpstr>
      <vt:lpstr>behandeling</vt:lpstr>
      <vt:lpstr> Olifantstanden</vt:lpstr>
      <vt:lpstr>Preventieve maatregelen </vt:lpstr>
      <vt:lpstr>Prognose </vt:lpstr>
      <vt:lpstr>Behandeling </vt:lpstr>
      <vt:lpstr>Diagnose </vt:lpstr>
      <vt:lpstr>Veel voorkomende ziekten en afwijkingen</vt:lpstr>
      <vt:lpstr>Longontsteking </vt:lpstr>
      <vt:lpstr>Preventieve maatregelen  </vt:lpstr>
      <vt:lpstr>Prognose  </vt:lpstr>
      <vt:lpstr>Behandeling  </vt:lpstr>
      <vt:lpstr>Diagnose </vt:lpstr>
      <vt:lpstr>Schurft  </vt:lpstr>
      <vt:lpstr>Preventieve maatregelen  </vt:lpstr>
      <vt:lpstr>Prognose</vt:lpstr>
      <vt:lpstr>Behandeling </vt:lpstr>
      <vt:lpstr>Diagnose </vt:lpstr>
      <vt:lpstr>Maag en darm ziektes </vt:lpstr>
      <vt:lpstr>Preventie maatregelen </vt:lpstr>
      <vt:lpstr>Prognose </vt:lpstr>
      <vt:lpstr>Diagnose  </vt:lpstr>
      <vt:lpstr>Einde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Gerbil</dc:title>
  <dc:creator>Daphne van der Lelie</dc:creator>
  <cp:lastModifiedBy>Weijden, Yorike van der</cp:lastModifiedBy>
  <cp:revision>14</cp:revision>
  <dcterms:created xsi:type="dcterms:W3CDTF">2017-12-12T12:36:55Z</dcterms:created>
  <dcterms:modified xsi:type="dcterms:W3CDTF">2017-12-13T07:52:51Z</dcterms:modified>
</cp:coreProperties>
</file>